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7" r:id="rId2"/>
    <p:sldId id="258" r:id="rId3"/>
    <p:sldId id="298" r:id="rId4"/>
    <p:sldId id="278" r:id="rId5"/>
    <p:sldId id="318" r:id="rId6"/>
    <p:sldId id="301" r:id="rId7"/>
    <p:sldId id="357" r:id="rId8"/>
    <p:sldId id="358" r:id="rId9"/>
    <p:sldId id="359" r:id="rId10"/>
    <p:sldId id="300" r:id="rId11"/>
    <p:sldId id="343" r:id="rId12"/>
    <p:sldId id="360" r:id="rId13"/>
    <p:sldId id="374" r:id="rId14"/>
    <p:sldId id="375" r:id="rId15"/>
    <p:sldId id="376" r:id="rId16"/>
    <p:sldId id="377" r:id="rId17"/>
    <p:sldId id="378" r:id="rId18"/>
    <p:sldId id="371" r:id="rId19"/>
    <p:sldId id="372" r:id="rId20"/>
    <p:sldId id="373" r:id="rId21"/>
    <p:sldId id="367" r:id="rId22"/>
    <p:sldId id="379" r:id="rId23"/>
    <p:sldId id="313" r:id="rId24"/>
    <p:sldId id="370" r:id="rId25"/>
    <p:sldId id="335" r:id="rId26"/>
    <p:sldId id="336" r:id="rId27"/>
    <p:sldId id="337" r:id="rId28"/>
    <p:sldId id="276" r:id="rId29"/>
  </p:sldIdLst>
  <p:sldSz cx="12192000" cy="6858000"/>
  <p:notesSz cx="6858000" cy="9144000"/>
  <p:embeddedFontLst>
    <p:embeddedFont>
      <p:font typeface="BM HANNA Pro OTF" panose="020B0600000101010101" pitchFamily="34" charset="-127"/>
      <p:regular r:id="rId31"/>
    </p:embeddedFont>
    <p:embeddedFont>
      <p:font typeface="맑은 고딕" panose="020B0503020000020004" pitchFamily="34" charset="-127"/>
      <p:regular r:id="rId32"/>
      <p:bold r:id="rId33"/>
    </p:embeddedFont>
    <p:embeddedFont>
      <p:font typeface="배달의민족 주아" panose="02020603020101020101" pitchFamily="18" charset="-127"/>
      <p:regular r:id="rId34"/>
      <p:bold r:id="rId35"/>
      <p:italic r:id="rId36"/>
      <p:boldItalic r:id="rId37"/>
    </p:embeddedFont>
    <p:embeddedFont>
      <p:font typeface="배달의민족 한나체 Pro OTF" panose="020B0600000101010101" pitchFamily="34" charset="-127"/>
      <p:regular r:id="rId38"/>
    </p:embeddedFont>
    <p:embeddedFont>
      <p:font typeface="Arial Unicode MS" panose="020B0604020202020204" pitchFamily="34" charset="-128"/>
      <p:regular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alibri Light" panose="020F0302020204030204" pitchFamily="34" charset="0"/>
      <p:regular r:id="rId44"/>
      <p:italic r:id="rId45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4472C4"/>
    <a:srgbClr val="1C5D7F"/>
    <a:srgbClr val="5AC6DC"/>
    <a:srgbClr val="75A4E7"/>
    <a:srgbClr val="A0C86E"/>
    <a:srgbClr val="074769"/>
    <a:srgbClr val="303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05" autoAdjust="0"/>
    <p:restoredTop sz="78435" autoAdjust="0"/>
  </p:normalViewPr>
  <p:slideViewPr>
    <p:cSldViewPr snapToGrid="0">
      <p:cViewPr varScale="1">
        <p:scale>
          <a:sx n="88" d="100"/>
          <a:sy n="88" d="100"/>
        </p:scale>
        <p:origin x="184" y="4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gif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E92001-47F4-C148-B528-9058A7680D52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B5042-928A-0F41-ADAE-940956CA879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16823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안녕하세요 종합설계프로젝트 </a:t>
            </a:r>
            <a:r>
              <a:rPr kumimoji="1" lang="en-US" altLang="ko-KR" dirty="0"/>
              <a:t>2</a:t>
            </a:r>
            <a:r>
              <a:rPr kumimoji="1" lang="ko-KR" altLang="en-US" dirty="0"/>
              <a:t>팀 실시간 이동체 궤적과 공간에 대한 모니터링 시스템 개발</a:t>
            </a:r>
            <a:r>
              <a:rPr kumimoji="1" lang="en-US" altLang="ko-KR" dirty="0"/>
              <a:t>/</a:t>
            </a:r>
            <a:r>
              <a:rPr kumimoji="1" lang="ko-KR" altLang="en-US" dirty="0"/>
              <a:t>연구의 중간발표를 맡은 김태현입니다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928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위 클래스 다이어그램은 </a:t>
            </a:r>
            <a:r>
              <a:rPr lang="en-US" altLang="ko-KR" dirty="0"/>
              <a:t>UAM</a:t>
            </a:r>
            <a:r>
              <a:rPr lang="ko-KR" altLang="en-US" dirty="0"/>
              <a:t> 가상 서버의 클래스 다이어그램입니다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시스템에서 서버를 </a:t>
            </a:r>
            <a:r>
              <a:rPr lang="en-US" altLang="ko-KR" dirty="0"/>
              <a:t>2</a:t>
            </a:r>
            <a:r>
              <a:rPr lang="ko-KR" altLang="en-US" dirty="0"/>
              <a:t>개 운영하고 있기 때문에</a:t>
            </a:r>
            <a:r>
              <a:rPr lang="en-US" altLang="ko-KR" dirty="0"/>
              <a:t>,</a:t>
            </a:r>
            <a:r>
              <a:rPr lang="ko-KR" altLang="en-US" dirty="0"/>
              <a:t> 클래스 다이어그램도 </a:t>
            </a:r>
            <a:r>
              <a:rPr lang="en-US" altLang="ko-KR" dirty="0"/>
              <a:t>2</a:t>
            </a:r>
            <a:r>
              <a:rPr lang="ko-KR" altLang="en-US" dirty="0"/>
              <a:t>개로 나누어 작성하였고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UAM</a:t>
            </a:r>
            <a:r>
              <a:rPr lang="ko-KR" altLang="en-US" dirty="0"/>
              <a:t> 가상 서버에서는 주로 비행체 데이터를 카프카에 전달하고</a:t>
            </a:r>
            <a:r>
              <a:rPr lang="en-US" altLang="ko-KR" dirty="0"/>
              <a:t>,</a:t>
            </a:r>
            <a:r>
              <a:rPr lang="ko-KR" altLang="en-US" dirty="0"/>
              <a:t> 계획 경로 데이터를 반환하는 두 가지 역할을 구현하였습니다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356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마찬가지로 중앙 처리 서버에서는 </a:t>
            </a:r>
            <a:r>
              <a:rPr lang="en-US" altLang="ko-KR" dirty="0"/>
              <a:t>UAM</a:t>
            </a:r>
            <a:r>
              <a:rPr lang="ko-KR" altLang="en-US" dirty="0"/>
              <a:t> 가상 서버에서 카프카로 전달한 비행체 데이터를 처리하고</a:t>
            </a:r>
            <a:r>
              <a:rPr lang="en-US" altLang="ko-KR" dirty="0"/>
              <a:t>, </a:t>
            </a:r>
            <a:r>
              <a:rPr lang="ko-KR" altLang="en-US" dirty="0"/>
              <a:t>계획 경로 데이터를 요청하는 두 가지 역할을 구현하였습니다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190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네 번째로 각 </a:t>
            </a:r>
            <a:r>
              <a:rPr kumimoji="1" lang="ko-KR" altLang="en-US" dirty="0" err="1"/>
              <a:t>파트별</a:t>
            </a:r>
            <a:r>
              <a:rPr kumimoji="1" lang="ko-KR" altLang="en-US" dirty="0"/>
              <a:t> 지난 발표 이후 진행 사항입니다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B5042-928A-0F41-ADAE-940956CA879E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49423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0" lang="ko-KR" altLang="en-US" dirty="0"/>
              <a:t>서버 파트에서는 이전에 각각 </a:t>
            </a:r>
            <a:r>
              <a:rPr kumimoji="0" lang="en-US" altLang="ko-KR" dirty="0"/>
              <a:t>UAM</a:t>
            </a:r>
            <a:r>
              <a:rPr kumimoji="0" lang="ko-KR" altLang="en-US" dirty="0"/>
              <a:t> 가상 서버</a:t>
            </a:r>
            <a:r>
              <a:rPr kumimoji="0" lang="en-US" altLang="ko-KR" dirty="0"/>
              <a:t>,</a:t>
            </a:r>
            <a:r>
              <a:rPr kumimoji="0" lang="ko-KR" altLang="en-US" dirty="0"/>
              <a:t> 중앙 처리 서버의 역할을 구현하는데 </a:t>
            </a:r>
            <a:r>
              <a:rPr kumimoji="0" lang="ko-KR" altLang="en-US" dirty="0" err="1"/>
              <a:t>집중했었다면</a:t>
            </a:r>
            <a:r>
              <a:rPr kumimoji="0" lang="en-US" altLang="ko-KR" dirty="0"/>
              <a:t>,</a:t>
            </a:r>
          </a:p>
          <a:p>
            <a:r>
              <a:rPr kumimoji="0" lang="ko-KR" altLang="en-US" dirty="0"/>
              <a:t>지난 발표 이후에는 </a:t>
            </a:r>
            <a:r>
              <a:rPr kumimoji="0" lang="en-US" altLang="ko-KR" dirty="0"/>
              <a:t>UAM</a:t>
            </a:r>
            <a:r>
              <a:rPr kumimoji="0" lang="ko-KR" altLang="en-US" dirty="0"/>
              <a:t> 가상 서버에서 카프카로 전달한 데이터를 중앙 처리 서버에서 처리하는</a:t>
            </a:r>
            <a:r>
              <a:rPr kumimoji="0" lang="en-US" altLang="ko-KR" dirty="0"/>
              <a:t>,</a:t>
            </a:r>
          </a:p>
          <a:p>
            <a:r>
              <a:rPr kumimoji="0" lang="ko-KR" altLang="en-US" dirty="0"/>
              <a:t>각각 구현한 두 서버를 통합하고 연결하는 작업을 수행했습니다</a:t>
            </a:r>
            <a:r>
              <a:rPr kumimoji="0" lang="en-US" altLang="ko-KR" dirty="0"/>
              <a:t>.</a:t>
            </a:r>
          </a:p>
          <a:p>
            <a:endParaRPr kumimoji="1" lang="en-US" altLang="ko-KR" dirty="0"/>
          </a:p>
          <a:p>
            <a:pPr marL="171450" indent="-171450">
              <a:buFontTx/>
              <a:buChar char="-"/>
            </a:pP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7493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 이 과정에서 소켓 통신을 활용해 </a:t>
            </a:r>
            <a:r>
              <a:rPr lang="en-US" altLang="ko-KR" dirty="0" err="1"/>
              <a:t>uam</a:t>
            </a:r>
            <a:r>
              <a:rPr lang="en-US" altLang="ko-KR" dirty="0"/>
              <a:t> </a:t>
            </a:r>
            <a:r>
              <a:rPr lang="ko-KR" altLang="en-US" dirty="0"/>
              <a:t>가상 서버가 카프카로 보낸 데이터를 중앙 처리 서버가 </a:t>
            </a:r>
            <a:r>
              <a:rPr lang="ko-KR" altLang="en-US" dirty="0" err="1"/>
              <a:t>리스너를</a:t>
            </a:r>
            <a:r>
              <a:rPr lang="ko-KR" altLang="en-US" dirty="0"/>
              <a:t> 통해 수신하는 기능을 구현하였습니다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위 사진은 중앙 처리 서버에서 소켓 통신을 통해 데이터를 읽어온 모습입니다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01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다음으로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,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 비행 완료 시 상황을 처리하는 기능을 구현하였습니다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.</a:t>
            </a:r>
          </a:p>
          <a:p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UAM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의 비행이 종료되었을 때는 더 이상 해당 데이터가 필요 없기 때문에 모니터링 서버의 데이터 베이스에서 이를 </a:t>
            </a:r>
            <a:r>
              <a:rPr kumimoji="0" lang="ko-KR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삭제해야합니다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.</a:t>
            </a:r>
          </a:p>
          <a:p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저희는 비행체 데이터가 전송 완료된 시점이 결국 비행체의 데이터를 삭제하는 시점이라고 판단했고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,</a:t>
            </a:r>
          </a:p>
          <a:p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이를 위해 </a:t>
            </a:r>
            <a:r>
              <a:rPr kumimoji="0" lang="en-US" altLang="ko-KR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RealTimeProducer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가 마지막 데이터를 보낸 시점에 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ARRIVAL_API</a:t>
            </a:r>
            <a:r>
              <a:rPr kumimoji="0" lang="ko-KR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를</a:t>
            </a:r>
            <a:r>
              <a:rPr kumimoji="0" lang="ko-KR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 호출하게 하였습니다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5435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dirty="0"/>
              <a:t>ARRIVAL_API</a:t>
            </a:r>
            <a:r>
              <a:rPr kumimoji="1" lang="ko-KR" altLang="en-US" dirty="0"/>
              <a:t>가 호출되면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모니터링 서버에 저장되었던 비행체의 데이터가 삭제되는데요</a:t>
            </a:r>
            <a:r>
              <a:rPr kumimoji="1" lang="en-US" altLang="ko-KR" dirty="0"/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다음 그림은 실제로 </a:t>
            </a:r>
            <a:r>
              <a:rPr kumimoji="1" lang="en-US" altLang="ko-KR" dirty="0"/>
              <a:t>ARRIVAL_API</a:t>
            </a:r>
            <a:r>
              <a:rPr kumimoji="1" lang="ko-KR" altLang="en-US" dirty="0"/>
              <a:t> 호출 시 </a:t>
            </a:r>
            <a:r>
              <a:rPr kumimoji="1" lang="en-US" altLang="ko-KR" dirty="0"/>
              <a:t>delete</a:t>
            </a:r>
            <a:r>
              <a:rPr kumimoji="1" lang="ko-KR" altLang="en-US" dirty="0"/>
              <a:t> 쿼리가 발생하는 것을 보여줍니다</a:t>
            </a:r>
            <a:r>
              <a:rPr kumimoji="1" lang="en-US" altLang="ko-KR" dirty="0"/>
              <a:t>.</a:t>
            </a:r>
            <a:endParaRPr kumimoji="1" lang="en-US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0494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또</a:t>
            </a:r>
            <a:r>
              <a:rPr kumimoji="1" lang="en-US" altLang="ko-KR" dirty="0"/>
              <a:t>,</a:t>
            </a:r>
            <a:r>
              <a:rPr kumimoji="1" lang="ko-KR" altLang="en-US" dirty="0"/>
              <a:t> 프로젝트 진행 간 만들어낸 </a:t>
            </a:r>
            <a:r>
              <a:rPr kumimoji="1" lang="en-US" altLang="ko-KR" dirty="0"/>
              <a:t>UAM, ADS-B</a:t>
            </a:r>
            <a:r>
              <a:rPr kumimoji="1" lang="ko-KR" altLang="en-US" dirty="0"/>
              <a:t> 더미 데이터를 데이터베이스에 주입하는 작업을 진행했습니다</a:t>
            </a: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더미데이터 파일을 생성해 빌드 직후 데이터베이스에 데이터가 주입되도록 구현했습니다</a:t>
            </a:r>
            <a:r>
              <a:rPr kumimoji="1" lang="en-US" altLang="ko-KR" dirty="0"/>
              <a:t>.</a:t>
            </a:r>
            <a:endParaRPr kumimoji="1" lang="en-US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77158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다음으로는 시각화 파트입니다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시각화 파트에서는 애니메이션 제거</a:t>
            </a:r>
            <a:r>
              <a:rPr lang="en-US" altLang="ko-KR" dirty="0"/>
              <a:t>,</a:t>
            </a:r>
            <a:r>
              <a:rPr lang="ko-KR" altLang="en-US" dirty="0"/>
              <a:t> 화면 이동</a:t>
            </a:r>
            <a:r>
              <a:rPr lang="en-US" altLang="ko-KR" dirty="0"/>
              <a:t>,</a:t>
            </a:r>
            <a:r>
              <a:rPr lang="ko-KR" altLang="en-US" dirty="0"/>
              <a:t> 예정 경로 표시 기능을 구현했는데요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위 표시되고 있는 화면은 현재 애니메이션이 제거된 상태로 </a:t>
            </a:r>
            <a:r>
              <a:rPr lang="en-US" altLang="ko-KR" dirty="0"/>
              <a:t>UAM</a:t>
            </a:r>
            <a:r>
              <a:rPr lang="ko-KR" altLang="en-US" dirty="0"/>
              <a:t>이 이동하는 모습을 확인하실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2891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화면은 모니터링 시스템 내에서 사용자가 화면을 확대하고 이동할 수 있는 기능을 구현한 모습입니다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925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이번 발표는 수행 배경 및 목표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시스템 요구분석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시스템 설계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지난 발표 이후 진행 사항</a:t>
            </a:r>
            <a:r>
              <a:rPr kumimoji="1" lang="en-US" altLang="ko-KR" dirty="0"/>
              <a:t>,</a:t>
            </a:r>
            <a:r>
              <a:rPr kumimoji="1" lang="ko-KR" altLang="en-US" dirty="0"/>
              <a:t> 최종 일정 및 현황의 순서로 진행하겠습니다</a:t>
            </a:r>
            <a:r>
              <a:rPr kumimoji="1" lang="en-US" altLang="ko-KR" dirty="0"/>
              <a:t>.</a:t>
            </a:r>
            <a:endParaRPr kumimoji="1" lang="en-US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B5042-928A-0F41-ADAE-940956CA879E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579106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모니터링 시스템에는 비행체의 위치 정보 뿐만 아니라</a:t>
            </a:r>
            <a:r>
              <a:rPr lang="en-US" altLang="ko-KR" dirty="0"/>
              <a:t>,</a:t>
            </a:r>
            <a:r>
              <a:rPr lang="ko-KR" altLang="en-US" dirty="0"/>
              <a:t> 해당 비행체의 비행 예정 경로를 확인할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위해 </a:t>
            </a:r>
            <a:r>
              <a:rPr lang="en-US" altLang="ko-KR" dirty="0"/>
              <a:t>UAM</a:t>
            </a:r>
            <a:r>
              <a:rPr lang="ko-KR" altLang="en-US" dirty="0"/>
              <a:t> 비행체에 마우스 오버 시 예정 경로를 노출하게끔 구현하였습니다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8855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논문 파트입니다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팀은 </a:t>
            </a:r>
            <a:r>
              <a:rPr lang="en-US" altLang="ko-KR" dirty="0"/>
              <a:t>2023</a:t>
            </a:r>
            <a:r>
              <a:rPr lang="ko-KR" altLang="en-US" dirty="0"/>
              <a:t> 한국정보기술학회 하계종합학술대회 대학생논문경진대회에 </a:t>
            </a:r>
            <a:r>
              <a:rPr lang="en-US" altLang="ko-KR" dirty="0"/>
              <a:t>“</a:t>
            </a:r>
            <a:r>
              <a:rPr lang="ko-KR" altLang="en-US" dirty="0"/>
              <a:t>고도와 경로를 활용한 </a:t>
            </a:r>
            <a:r>
              <a:rPr lang="en-US" altLang="ko-KR" dirty="0"/>
              <a:t>UAM</a:t>
            </a:r>
            <a:r>
              <a:rPr lang="ko-KR" altLang="en-US" dirty="0"/>
              <a:t> 모니터링 시스템 개발</a:t>
            </a:r>
            <a:r>
              <a:rPr lang="en-US" altLang="ko-KR" dirty="0"/>
              <a:t>”</a:t>
            </a:r>
            <a:r>
              <a:rPr lang="ko-KR" altLang="en-US" dirty="0"/>
              <a:t>이라는 주제로 논문을 제출했고</a:t>
            </a:r>
            <a:r>
              <a:rPr lang="en-US" altLang="ko-KR" dirty="0"/>
              <a:t>,</a:t>
            </a:r>
            <a:r>
              <a:rPr lang="ko-KR" altLang="en-US" dirty="0"/>
              <a:t> 지난 주 논문 채택 통보를 받았습니다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현재는 학회 등록비 지원 서류 제출을 완료했고</a:t>
            </a:r>
            <a:r>
              <a:rPr lang="en-US" altLang="ko-KR" dirty="0"/>
              <a:t>,</a:t>
            </a:r>
            <a:r>
              <a:rPr lang="ko-KR" altLang="en-US" dirty="0"/>
              <a:t> 지출 담당기관으로 서류 이관이 완료되었다는 </a:t>
            </a:r>
            <a:r>
              <a:rPr lang="ko-KR" altLang="en-US" dirty="0" err="1"/>
              <a:t>성민기</a:t>
            </a:r>
            <a:r>
              <a:rPr lang="ko-KR" altLang="en-US" dirty="0"/>
              <a:t> 연구원의 확인을 받은 상태입니다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0971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다음으로는 프로젝트 구현 간 이슈 및 </a:t>
            </a:r>
            <a:r>
              <a:rPr lang="ko-KR" altLang="en-US" dirty="0" err="1"/>
              <a:t>해결사항입니다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서버 간의 연결 작업 간 카프카로 보낸 데이터를 변환할 때 오류가 </a:t>
            </a:r>
            <a:r>
              <a:rPr lang="ko-KR" altLang="en-US" dirty="0" err="1"/>
              <a:t>발생했었는데요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카프카를 사용해 메시지를 보낼 때 패키지의 이름을 함께 보내기 때문에 패키지 이름이 다르면 객체로 변환이 불가능하다는 사실을 알게 되었고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현재 저희의 모니터링 시스템에 불필요한 헤더 정보를 제거함으로써 해결할 수 있었습니다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277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마지막으로</a:t>
            </a:r>
            <a:r>
              <a:rPr kumimoji="1" lang="ko-KR" altLang="en-US" dirty="0"/>
              <a:t> 최종 일정 및 현황입니다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B5042-928A-0F41-ADAE-940956CA879E}" type="slidenum">
              <a:rPr kumimoji="1" lang="ko-Kore-KR" altLang="en-US" smtClean="0"/>
              <a:t>23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177823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저희 팀이 최종까지 </a:t>
            </a:r>
            <a:r>
              <a:rPr lang="ko-KR" altLang="en-US" dirty="0" err="1"/>
              <a:t>파트별</a:t>
            </a:r>
            <a:r>
              <a:rPr lang="ko-KR" altLang="en-US" dirty="0"/>
              <a:t> 남은 작업은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주로 클라이언트와 서버의 연결 작업을 진행할 예정이고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UI </a:t>
            </a:r>
            <a:r>
              <a:rPr lang="ko-KR" altLang="en-US" dirty="0"/>
              <a:t>최적화</a:t>
            </a:r>
            <a:r>
              <a:rPr lang="en-US" altLang="ko-KR" dirty="0"/>
              <a:t>,</a:t>
            </a:r>
            <a:r>
              <a:rPr lang="ko-KR" altLang="en-US" dirty="0"/>
              <a:t> 도착 시 종료 알림 기능 개발 등이 남아있습니다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논문은 발표 영상 제출 및 발표 당일 참여가 남아있습니다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3610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기존의 </a:t>
            </a:r>
            <a:r>
              <a:rPr lang="ko-KR" altLang="en-US" dirty="0" err="1"/>
              <a:t>간트차트에서</a:t>
            </a:r>
            <a:r>
              <a:rPr lang="ko-KR" altLang="en-US" dirty="0"/>
              <a:t> 완료된 사항과 앞으로 남은 작업을 정리해 업데이트한 </a:t>
            </a:r>
            <a:r>
              <a:rPr lang="ko-KR" altLang="en-US" dirty="0" err="1"/>
              <a:t>저희팀의</a:t>
            </a:r>
            <a:r>
              <a:rPr lang="ko-KR" altLang="en-US" dirty="0"/>
              <a:t> </a:t>
            </a:r>
            <a:r>
              <a:rPr lang="ko-KR" altLang="en-US" dirty="0" err="1"/>
              <a:t>간트차트입니다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남은 작업의 기간 및 인원 할당을 완료했고</a:t>
            </a:r>
            <a:r>
              <a:rPr lang="en-US" altLang="ko-KR" dirty="0"/>
              <a:t>,</a:t>
            </a:r>
            <a:r>
              <a:rPr lang="ko-KR" altLang="en-US" dirty="0"/>
              <a:t> 시험 기간인 </a:t>
            </a:r>
            <a:r>
              <a:rPr lang="en-US" altLang="ko-KR" dirty="0"/>
              <a:t>6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주차 이전에 작업을 완료할 예정입니다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75106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저희팀은</a:t>
            </a:r>
            <a:r>
              <a:rPr lang="ko-KR" altLang="en-US" dirty="0"/>
              <a:t> 지속해서 매주 화요일 팀 회의를 가지고 있고</a:t>
            </a:r>
            <a:r>
              <a:rPr lang="en-US" altLang="ko-KR" dirty="0"/>
              <a:t>,</a:t>
            </a:r>
            <a:r>
              <a:rPr lang="ko-KR" altLang="en-US" dirty="0"/>
              <a:t> 지난 발표 이후에는 멘토님과 이전 발표</a:t>
            </a:r>
            <a:r>
              <a:rPr lang="en-US" altLang="ko-KR" dirty="0"/>
              <a:t>,</a:t>
            </a:r>
            <a:r>
              <a:rPr lang="ko-KR" altLang="en-US" dirty="0"/>
              <a:t> 작업 내용 및 논문 내용에 대한 피드백 회의를 주로 가졌습니다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1783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프로젝트의 각 </a:t>
            </a:r>
            <a:r>
              <a:rPr lang="ko-KR" altLang="en-US" dirty="0" err="1"/>
              <a:t>파트별</a:t>
            </a:r>
            <a:r>
              <a:rPr lang="ko-KR" altLang="en-US" dirty="0"/>
              <a:t> 작업 내용 및 문서는 </a:t>
            </a:r>
            <a:r>
              <a:rPr lang="ko-KR" altLang="en-US" dirty="0" err="1"/>
              <a:t>깃허브에</a:t>
            </a:r>
            <a:r>
              <a:rPr lang="ko-KR" altLang="en-US" dirty="0"/>
              <a:t> 따로 정리하고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84931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B5042-928A-0F41-ADAE-940956CA879E}" type="slidenum">
              <a:rPr kumimoji="1" lang="ko-Kore-KR" altLang="en-US" smtClean="0"/>
              <a:t>28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26652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첫번째로 수행 배경 및 목표입니다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B5042-928A-0F41-ADAE-940956CA879E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58932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팀은 현재 많은 나라</a:t>
            </a:r>
            <a:r>
              <a:rPr lang="en-US" altLang="ko-KR" dirty="0"/>
              <a:t>,</a:t>
            </a:r>
            <a:r>
              <a:rPr lang="ko-KR" altLang="en-US" dirty="0"/>
              <a:t> 기업들이 관심을 가지고 상용화를 준비하고 있는 차세대 교통수단 </a:t>
            </a:r>
            <a:r>
              <a:rPr lang="en-US" altLang="ko-KR" dirty="0"/>
              <a:t>UAM</a:t>
            </a:r>
            <a:r>
              <a:rPr lang="ko-KR" altLang="en-US" dirty="0"/>
              <a:t>에 대해서</a:t>
            </a:r>
            <a:endParaRPr lang="en-US" altLang="ko-KR" dirty="0"/>
          </a:p>
          <a:p>
            <a:r>
              <a:rPr lang="ko-KR" altLang="en-US" dirty="0"/>
              <a:t>기존의 항공교통관제 시스템과는 다른 </a:t>
            </a:r>
            <a:r>
              <a:rPr lang="en-US" altLang="ko-KR" dirty="0"/>
              <a:t>UAM</a:t>
            </a:r>
            <a:r>
              <a:rPr lang="ko-KR" altLang="en-US" dirty="0"/>
              <a:t>만의 관제</a:t>
            </a:r>
            <a:r>
              <a:rPr lang="en-US" altLang="ko-KR" dirty="0"/>
              <a:t>,</a:t>
            </a:r>
            <a:r>
              <a:rPr lang="ko-KR" altLang="en-US" dirty="0"/>
              <a:t> 모니터링 시스템이 필요할 것이라고 생각해 모니터링 시스템 개발 프로젝트를 시작하게 되었습니다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431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저희 팀이 최종적으로 </a:t>
            </a:r>
            <a:r>
              <a:rPr lang="ko-KR" altLang="en-US" dirty="0" err="1"/>
              <a:t>완성해야할</a:t>
            </a:r>
            <a:r>
              <a:rPr lang="ko-KR" altLang="en-US" dirty="0"/>
              <a:t> 프로젝트의 목표는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기존의 항공 교통 관제 시스템과는 다른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하지만 기존의 항공 데이터 포맷을 기반으로 한</a:t>
            </a:r>
            <a:endParaRPr lang="en-US" altLang="ko-KR" dirty="0"/>
          </a:p>
          <a:p>
            <a:r>
              <a:rPr lang="en-US" altLang="ko-KR" dirty="0"/>
              <a:t>UAM</a:t>
            </a:r>
            <a:r>
              <a:rPr lang="ko-KR" altLang="en-US" dirty="0"/>
              <a:t>의 안전한 운용을 위한 모니터링 시스템을 개발하는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768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두번째로 시스템 </a:t>
            </a:r>
            <a:r>
              <a:rPr kumimoji="1" lang="ko-KR" altLang="en-US" dirty="0" err="1"/>
              <a:t>요구분석입니다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B5042-928A-0F41-ADAE-940956CA879E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57514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위 시스템 아키텍처를 통해 저희 시스템의 전체적인 흐름을 파악할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이동체인 </a:t>
            </a:r>
            <a:r>
              <a:rPr lang="en-US" altLang="ko-KR" dirty="0"/>
              <a:t>UAM</a:t>
            </a:r>
            <a:r>
              <a:rPr lang="ko-KR" altLang="en-US" dirty="0"/>
              <a:t>이 데이터 서버로 비행 정보를 보내면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데이터 서버에서 이를 카프카를 통해 모니터링 시스템 서버로 전달해 처리하게 되고</a:t>
            </a:r>
            <a:endParaRPr lang="en-US" altLang="ko-KR" dirty="0"/>
          </a:p>
          <a:p>
            <a:r>
              <a:rPr lang="ko-KR" altLang="en-US" dirty="0"/>
              <a:t>관리자는 클라이언트를 통해 </a:t>
            </a:r>
            <a:r>
              <a:rPr lang="en-US" altLang="ko-KR" dirty="0"/>
              <a:t>UAM</a:t>
            </a:r>
            <a:r>
              <a:rPr lang="ko-KR" altLang="en-US" dirty="0"/>
              <a:t>의 비행 정보를 파악할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4024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이를 소프트웨어로 구현하기 위한 저희 시스템의 소프트웨어 아키텍처는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데이터 처리 서버</a:t>
            </a:r>
            <a:r>
              <a:rPr lang="en-US" altLang="ko-KR" dirty="0"/>
              <a:t>,</a:t>
            </a:r>
            <a:r>
              <a:rPr lang="ko-KR" altLang="en-US" dirty="0"/>
              <a:t> 비행체 서버 두 개의 서버로 나누어 개발을 진행했고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클라우드 플랫폼이 </a:t>
            </a:r>
            <a:r>
              <a:rPr lang="en-US" altLang="ko-KR" dirty="0"/>
              <a:t>AWS</a:t>
            </a:r>
            <a:r>
              <a:rPr lang="ko-KR" altLang="en-US" dirty="0"/>
              <a:t>에서 </a:t>
            </a:r>
            <a:r>
              <a:rPr lang="en-US" altLang="ko-KR" dirty="0"/>
              <a:t>GCP</a:t>
            </a:r>
            <a:r>
              <a:rPr lang="ko-KR" altLang="en-US" dirty="0"/>
              <a:t>로 변경됨에 따라 이전에 설계했던 아키텍처에서 약간의 변경이 있음을 확인하실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D12CA-0C5B-45BB-89CA-571FAEFA22E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8354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다음으로는 시스템 설계입니다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이전 </a:t>
            </a:r>
            <a:r>
              <a:rPr kumimoji="1" lang="ko-KR" altLang="en-US" dirty="0" err="1"/>
              <a:t>발표들에서</a:t>
            </a:r>
            <a:r>
              <a:rPr kumimoji="1" lang="ko-KR" altLang="en-US" dirty="0"/>
              <a:t> 액티비티 다이어그램</a:t>
            </a:r>
            <a:r>
              <a:rPr kumimoji="1" lang="en-US" altLang="ko-KR" dirty="0"/>
              <a:t>,</a:t>
            </a:r>
            <a:r>
              <a:rPr kumimoji="1" lang="ko-KR" altLang="en-US" dirty="0"/>
              <a:t> 클래스 다이어그램 등 여러 다이어그램의 상세 내용을 이미 여럿 </a:t>
            </a:r>
            <a:r>
              <a:rPr kumimoji="1" lang="ko-KR" altLang="en-US" dirty="0" err="1"/>
              <a:t>발표했었기</a:t>
            </a:r>
            <a:r>
              <a:rPr kumimoji="1" lang="ko-KR" altLang="en-US" dirty="0"/>
              <a:t> 때문에</a:t>
            </a:r>
            <a:endParaRPr kumimoji="1" lang="en-US" altLang="ko-KR" dirty="0"/>
          </a:p>
          <a:p>
            <a:r>
              <a:rPr kumimoji="1" lang="ko-KR" altLang="en-US" dirty="0"/>
              <a:t>간단하게 설명하고 지나가도록 하겠습니다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B5042-928A-0F41-ADAE-940956CA879E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12648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8B0519-4B45-C03E-9A6E-E542AD8E2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3F78C2-FD4B-E0AD-AA91-1EA44D64D7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4DFC49-78E2-1086-D804-B079598E1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9CEF5E-7593-9237-8489-4E153EF76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934E8-4866-D9E3-B06C-0270EF29D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18070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B47F51-D9A9-76E0-FB6A-BC8058723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AF5387-B780-733F-5D89-88E466A869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B49882-DDCF-75FD-2676-52ACBD438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730089-45CC-2993-C223-70233A05B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4DDB13-B52B-0DEC-1403-F06E7FC2D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1775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934A41F-7219-D6AC-2493-15F192BD97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40D503-CBD2-A621-0B20-D1D34A058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975C03-ED19-6787-6D5B-D1B815B71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4D9176-5FF1-C8E6-DAB6-35B8EECFE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716211-092F-C11A-4D75-00C16F958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2138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E26C7-9FD5-585F-1AB0-695CDB556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FA83AB-29D8-1300-0F2D-D90DE3524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C79EAC-77D5-C94C-BBB3-E32D96B1B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F36A4F-1F81-68FC-98E0-7D92AB109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5A8485-021C-08CB-36DF-A51848D0D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562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40BC7A-8282-4769-9A5F-1E04ECF6E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558E07-D41D-6918-92CC-ECD9755F0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29EDBC-5D80-1D1D-F383-727F90943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7C4A3A-EB14-202C-9E4D-9075F74A7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454A13-1A33-E962-F1D9-92456319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68843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00D04-44CB-4DF3-3FC7-5267F7A99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5FF70-2E7B-A7C3-0648-EE53BACC9D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1B231B-FD38-7B74-3BE6-CA8876407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1FCEFF-22F3-8923-2806-D1018BE2E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191A4F-3EF3-0CBA-BDB4-7C3135970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C94BDF-FE0C-45D6-0B30-B89DA4D8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1233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AC6E30-2B4A-AC3C-005A-0B8D74406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88D0E2-0A5A-D9B9-130E-0DE659FEF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83CD20-BE40-9D0E-15C2-1F0DD5116D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6B8304E-CA5F-11E4-DF79-FE564D3D90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467617B-41C4-569B-B61B-098028DD1C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0B60A4-68C0-9ADD-4D6C-2E6A6DA4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9F234F4-4872-8CD7-9AE9-09B4E52FF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9B7A197-BDB0-67D7-EFA3-009537C69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4627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A29D17-E95E-A0AD-0DE0-A634C68BE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B923F9-ADDF-189A-1853-E4B1A95D6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0208D10-839C-24CE-882D-5ECFCB651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80F819-8094-BDA2-38D8-839ADC47B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21532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96FADB-6054-FFBC-9CF4-B9A7DA986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84E38A9-351E-0D7E-137E-901F17A93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6C754B-DB3A-F728-9B17-762375E85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36109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2CEE57-0415-82D9-9851-1A2CE4790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FF2D97-D582-8AC5-4A7A-DAF036C2C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57A041-F8B0-FD0F-3EAB-E88BA6F44E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CF1444-C5F5-3443-6485-F6318C992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D61979-E1D2-40D1-9337-B7D39862C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E51534-3881-7B9E-6818-AD954C6CE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8709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BDC98-1BF0-E15E-1910-0F2AE4C65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477D07-C775-67EA-F14E-6C6984B241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EAAF5C-8001-F7E1-5F23-72BFD3E877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766E7A-BAC3-2DD3-92DD-248C33F03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8B3024-7061-7064-82A5-A915A879C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3A05BE-0C56-C35C-0E05-D926CB034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46010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9FF02DD-78B0-E8EA-F61D-3BE8F9774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D496ED-552A-0FC5-4F0A-1EB06171E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AAFB7B-AC13-5EE8-E99A-A7E04E0C5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2E0A0-8FD8-D54D-AE7B-386FDCD0CE51}" type="datetimeFigureOut">
              <a:rPr kumimoji="1" lang="ko-Kore-KR" altLang="en-US" smtClean="0"/>
              <a:t>2023. 5. 22.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38C859-DF16-C610-F3EF-B69577664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3627AE-23E2-B09E-0F17-C0B1179F1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FF9D7-5E96-3546-B03A-E23D2135333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9349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32624" y="5195712"/>
            <a:ext cx="10859377" cy="1662289"/>
            <a:chOff x="1990476" y="7972346"/>
            <a:chExt cx="16289065" cy="249343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90476" y="7972346"/>
              <a:ext cx="16289065" cy="249343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326984" y="1701800"/>
            <a:ext cx="2629583" cy="362128"/>
            <a:chOff x="1990476" y="2619702"/>
            <a:chExt cx="3944374" cy="47619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90476" y="2619702"/>
              <a:ext cx="3944374" cy="47619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4820230-E05E-B110-4825-0C086A254FF9}"/>
              </a:ext>
            </a:extLst>
          </p:cNvPr>
          <p:cNvSpPr txBox="1"/>
          <p:nvPr/>
        </p:nvSpPr>
        <p:spPr>
          <a:xfrm>
            <a:off x="1326984" y="2134996"/>
            <a:ext cx="9687417" cy="769441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ko-KR" altLang="en-US" sz="2933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실시간 이동체 궤적과 공간에 대한 모니터링 시스템 개발</a:t>
            </a:r>
            <a:r>
              <a:rPr lang="en-US" altLang="ko-KR" sz="2933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2933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</a:t>
            </a:r>
            <a:r>
              <a:rPr lang="ko-KR" altLang="en-US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4400" b="1" dirty="0">
              <a:solidFill>
                <a:srgbClr val="3B7DDD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E055EC-20A4-525C-1953-A384E5EE367E}"/>
              </a:ext>
            </a:extLst>
          </p:cNvPr>
          <p:cNvSpPr txBox="1"/>
          <p:nvPr/>
        </p:nvSpPr>
        <p:spPr>
          <a:xfrm>
            <a:off x="1651313" y="1700232"/>
            <a:ext cx="2815993" cy="559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종합설계프로젝트</a:t>
            </a:r>
            <a:r>
              <a:rPr lang="en-US" altLang="ko-KR" sz="1600" b="1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2</a:t>
            </a:r>
            <a:r>
              <a:rPr lang="ko-KR" altLang="en-US" sz="1600" b="1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endParaRPr lang="en-US" altLang="ko-KR" sz="1067" b="1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067" b="1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pic>
        <p:nvPicPr>
          <p:cNvPr id="1026" name="Picture 2" descr="CI/BI &lt; 회사소개 &lt; HOME">
            <a:extLst>
              <a:ext uri="{FF2B5EF4-FFF2-40B4-BE49-F238E27FC236}">
                <a16:creationId xmlns:a16="http://schemas.microsoft.com/office/drawing/2014/main" id="{7D329165-26BB-CD68-C2AD-570B9C04E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7390" y="1238617"/>
            <a:ext cx="1617626" cy="624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518E7D-141C-6570-5EFE-D7DDA064ECD9}"/>
              </a:ext>
            </a:extLst>
          </p:cNvPr>
          <p:cNvSpPr txBox="1"/>
          <p:nvPr/>
        </p:nvSpPr>
        <p:spPr>
          <a:xfrm>
            <a:off x="7593453" y="3850019"/>
            <a:ext cx="318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심재헌</a:t>
            </a:r>
            <a:r>
              <a:rPr lang="en-US" altLang="ko-KR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,</a:t>
            </a: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김태현</a:t>
            </a:r>
            <a:r>
              <a:rPr lang="en-US" altLang="ko-KR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,</a:t>
            </a: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이상민</a:t>
            </a:r>
            <a:r>
              <a:rPr lang="en-US" altLang="ko-KR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,</a:t>
            </a: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r>
              <a:rPr lang="ko-KR" altLang="en-US" sz="2000" dirty="0" err="1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이한솔</a:t>
            </a:r>
            <a:endParaRPr lang="en-US" altLang="ko-KR" sz="2000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03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시스템 설계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683748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클래스 다이어그램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6DBAE8E-5C6E-D77E-9F42-A28F36FE8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727" y="1405154"/>
            <a:ext cx="8674546" cy="50675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7D1C12-F668-3DAF-DF7A-DB95625B3D1E}"/>
              </a:ext>
            </a:extLst>
          </p:cNvPr>
          <p:cNvSpPr txBox="1"/>
          <p:nvPr/>
        </p:nvSpPr>
        <p:spPr>
          <a:xfrm>
            <a:off x="765600" y="1489960"/>
            <a:ext cx="2019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UAM </a:t>
            </a: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가상 서버</a:t>
            </a:r>
          </a:p>
        </p:txBody>
      </p:sp>
    </p:spTree>
    <p:extLst>
      <p:ext uri="{BB962C8B-B14F-4D97-AF65-F5344CB8AC3E}">
        <p14:creationId xmlns:p14="http://schemas.microsoft.com/office/powerpoint/2010/main" val="2350992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D498FC41-4940-5C0C-3A57-832FA748C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29" y="1284891"/>
            <a:ext cx="11891014" cy="5396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03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시스템 설계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683748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클래스 다이어그램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7D1C12-F668-3DAF-DF7A-DB95625B3D1E}"/>
              </a:ext>
            </a:extLst>
          </p:cNvPr>
          <p:cNvSpPr txBox="1"/>
          <p:nvPr/>
        </p:nvSpPr>
        <p:spPr>
          <a:xfrm>
            <a:off x="765600" y="1489960"/>
            <a:ext cx="2019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중앙 처리 서버</a:t>
            </a:r>
          </a:p>
        </p:txBody>
      </p:sp>
    </p:spTree>
    <p:extLst>
      <p:ext uri="{BB962C8B-B14F-4D97-AF65-F5344CB8AC3E}">
        <p14:creationId xmlns:p14="http://schemas.microsoft.com/office/powerpoint/2010/main" val="2213782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32624" y="5195712"/>
            <a:ext cx="10859377" cy="1662289"/>
            <a:chOff x="1990476" y="7972346"/>
            <a:chExt cx="16289065" cy="249343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90476" y="7972346"/>
              <a:ext cx="16289065" cy="249343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5281552-3DB2-AEEF-2FB7-0FA018A6C6C2}"/>
              </a:ext>
            </a:extLst>
          </p:cNvPr>
          <p:cNvSpPr txBox="1"/>
          <p:nvPr/>
        </p:nvSpPr>
        <p:spPr>
          <a:xfrm>
            <a:off x="1332623" y="1854200"/>
            <a:ext cx="68387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04.</a:t>
            </a:r>
            <a:r>
              <a:rPr lang="ko-KR" altLang="en-US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지난 발표 이후 진행 사항</a:t>
            </a:r>
            <a:endParaRPr lang="en-US" altLang="ko-KR" sz="4400" b="1" dirty="0">
              <a:solidFill>
                <a:srgbClr val="3B7DDD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B1637E-9F3D-6973-3A62-D1AC9C7C2677}"/>
              </a:ext>
            </a:extLst>
          </p:cNvPr>
          <p:cNvSpPr txBox="1"/>
          <p:nvPr/>
        </p:nvSpPr>
        <p:spPr>
          <a:xfrm>
            <a:off x="1332623" y="2623641"/>
            <a:ext cx="2924198" cy="22436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서버 </a:t>
            </a:r>
            <a:r>
              <a:rPr lang="en-US" altLang="ko-KR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400" dirty="0" err="1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백엔드</a:t>
            </a:r>
            <a:r>
              <a:rPr lang="en-US" altLang="ko-KR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시각화 </a:t>
            </a:r>
            <a:r>
              <a:rPr lang="en-US" altLang="ko-KR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400" dirty="0" err="1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프론트엔드</a:t>
            </a:r>
            <a:r>
              <a:rPr lang="en-US" altLang="ko-KR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논문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이슈 및 해결 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3724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05056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서버 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백엔드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1ED46E-182F-00FC-C8F4-1EDD39208C84}"/>
              </a:ext>
            </a:extLst>
          </p:cNvPr>
          <p:cNvSpPr txBox="1"/>
          <p:nvPr/>
        </p:nvSpPr>
        <p:spPr>
          <a:xfrm>
            <a:off x="765600" y="1341735"/>
            <a:ext cx="2709120" cy="1713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카프카 로직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소켓 통신 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비행 완료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데이터 주입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26195B-E080-6C6C-579E-A43D98DF0BC0}"/>
              </a:ext>
            </a:extLst>
          </p:cNvPr>
          <p:cNvSpPr/>
          <p:nvPr/>
        </p:nvSpPr>
        <p:spPr>
          <a:xfrm>
            <a:off x="829574" y="1462023"/>
            <a:ext cx="247499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E8DDE-A334-275C-4716-E6A2CCAC7BF8}"/>
              </a:ext>
            </a:extLst>
          </p:cNvPr>
          <p:cNvGrpSpPr/>
          <p:nvPr/>
        </p:nvGrpSpPr>
        <p:grpSpPr>
          <a:xfrm>
            <a:off x="7126654" y="4067796"/>
            <a:ext cx="1952117" cy="376408"/>
            <a:chOff x="5131888" y="4187378"/>
            <a:chExt cx="4324750" cy="376408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0C54455D-81ED-4ABB-60EE-47DFDDCBB404}"/>
                </a:ext>
              </a:extLst>
            </p:cNvPr>
            <p:cNvCxnSpPr>
              <a:cxnSpLocks/>
            </p:cNvCxnSpPr>
            <p:nvPr/>
          </p:nvCxnSpPr>
          <p:spPr>
            <a:xfrm>
              <a:off x="5131888" y="4563786"/>
              <a:ext cx="4324750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1E4C072-0584-FB53-570D-8C8C61B31443}"/>
                </a:ext>
              </a:extLst>
            </p:cNvPr>
            <p:cNvSpPr txBox="1"/>
            <p:nvPr/>
          </p:nvSpPr>
          <p:spPr>
            <a:xfrm>
              <a:off x="5144187" y="4187378"/>
              <a:ext cx="427820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BM HANNA Pro OTF" panose="020B0600000101010101" pitchFamily="34" charset="-127"/>
                  <a:ea typeface="BM HANNA Pro OTF" panose="020B0600000101010101" pitchFamily="34" charset="-127"/>
                </a:rPr>
                <a:t>Data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4692044-4916-D0B0-2D20-7E838085D3C8}"/>
              </a:ext>
            </a:extLst>
          </p:cNvPr>
          <p:cNvGrpSpPr/>
          <p:nvPr/>
        </p:nvGrpSpPr>
        <p:grpSpPr>
          <a:xfrm>
            <a:off x="2715088" y="4105650"/>
            <a:ext cx="1763641" cy="376408"/>
            <a:chOff x="5131888" y="4187378"/>
            <a:chExt cx="4324750" cy="376408"/>
          </a:xfrm>
        </p:grpSpPr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73231A7F-61F7-7CA7-ECC0-A7AF5979F420}"/>
                </a:ext>
              </a:extLst>
            </p:cNvPr>
            <p:cNvCxnSpPr>
              <a:cxnSpLocks/>
            </p:cNvCxnSpPr>
            <p:nvPr/>
          </p:nvCxnSpPr>
          <p:spPr>
            <a:xfrm>
              <a:off x="5131888" y="4563786"/>
              <a:ext cx="4324750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048204-5887-3274-1D68-40E627D6EC8C}"/>
                </a:ext>
              </a:extLst>
            </p:cNvPr>
            <p:cNvSpPr txBox="1"/>
            <p:nvPr/>
          </p:nvSpPr>
          <p:spPr>
            <a:xfrm>
              <a:off x="5144187" y="4187378"/>
              <a:ext cx="427820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BM HANNA Pro OTF" panose="020B0600000101010101" pitchFamily="34" charset="-127"/>
                  <a:ea typeface="BM HANNA Pro OTF" panose="020B0600000101010101" pitchFamily="34" charset="-127"/>
                </a:rPr>
                <a:t>Data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6D9B269-B763-F57A-75F4-E1017646268C}"/>
              </a:ext>
            </a:extLst>
          </p:cNvPr>
          <p:cNvGrpSpPr/>
          <p:nvPr/>
        </p:nvGrpSpPr>
        <p:grpSpPr>
          <a:xfrm rot="10800000">
            <a:off x="7111197" y="4731041"/>
            <a:ext cx="1952117" cy="376408"/>
            <a:chOff x="5131888" y="4187378"/>
            <a:chExt cx="4324750" cy="376408"/>
          </a:xfrm>
        </p:grpSpPr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D26DA7A3-F123-FB72-6157-161E2FB78463}"/>
                </a:ext>
              </a:extLst>
            </p:cNvPr>
            <p:cNvCxnSpPr>
              <a:cxnSpLocks/>
            </p:cNvCxnSpPr>
            <p:nvPr/>
          </p:nvCxnSpPr>
          <p:spPr>
            <a:xfrm>
              <a:off x="5131888" y="4563786"/>
              <a:ext cx="4324750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2CC22C4-471E-D10B-360C-DECFF4115ECB}"/>
                </a:ext>
              </a:extLst>
            </p:cNvPr>
            <p:cNvSpPr txBox="1"/>
            <p:nvPr/>
          </p:nvSpPr>
          <p:spPr>
            <a:xfrm rot="10800000">
              <a:off x="5144186" y="4187378"/>
              <a:ext cx="427820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BM HANNA Pro OTF" panose="020B0600000101010101" pitchFamily="34" charset="-127"/>
                  <a:ea typeface="BM HANNA Pro OTF" panose="020B0600000101010101" pitchFamily="34" charset="-127"/>
                </a:rPr>
                <a:t>Listening</a:t>
              </a:r>
              <a:endParaRPr lang="ko-KR" altLang="en-US" sz="1600" dirty="0">
                <a:latin typeface="BM HANNA Pro OTF" panose="020B0600000101010101" pitchFamily="34" charset="-127"/>
                <a:ea typeface="BM HANNA Pro OTF" panose="020B0600000101010101" pitchFamily="34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46D97E5-FCF6-7558-0A2E-5483D3871715}"/>
              </a:ext>
            </a:extLst>
          </p:cNvPr>
          <p:cNvSpPr txBox="1"/>
          <p:nvPr/>
        </p:nvSpPr>
        <p:spPr>
          <a:xfrm>
            <a:off x="959094" y="4784626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UAM</a:t>
            </a:r>
            <a:r>
              <a:rPr kumimoji="1" lang="ko-KR" altLang="en-US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가상 서버</a:t>
            </a:r>
            <a:endParaRPr kumimoji="1" lang="ko-Kore-KR" altLang="en-US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29" name="그림 28" descr="경첩이(가) 표시된 사진&#10;&#10;자동 생성된 설명">
            <a:extLst>
              <a:ext uri="{FF2B5EF4-FFF2-40B4-BE49-F238E27FC236}">
                <a16:creationId xmlns:a16="http://schemas.microsoft.com/office/drawing/2014/main" id="{3092A62E-FBFB-6A86-734E-701781BA4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365" y="3877771"/>
            <a:ext cx="889195" cy="810155"/>
          </a:xfrm>
          <a:prstGeom prst="rect">
            <a:avLst/>
          </a:prstGeom>
        </p:spPr>
      </p:pic>
      <p:pic>
        <p:nvPicPr>
          <p:cNvPr id="31" name="그림 30" descr="폰트, 그래픽, 로고, 상징이(가) 표시된 사진&#10;&#10;자동 생성된 설명">
            <a:extLst>
              <a:ext uri="{FF2B5EF4-FFF2-40B4-BE49-F238E27FC236}">
                <a16:creationId xmlns:a16="http://schemas.microsoft.com/office/drawing/2014/main" id="{76D4386B-AC1F-7374-1113-B1CE1A8770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9999" y="4013202"/>
            <a:ext cx="1760127" cy="86366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1AE61BE-04D6-17AF-923D-6FCF3A1F1E4A}"/>
              </a:ext>
            </a:extLst>
          </p:cNvPr>
          <p:cNvSpPr txBox="1"/>
          <p:nvPr/>
        </p:nvSpPr>
        <p:spPr>
          <a:xfrm>
            <a:off x="9702867" y="4784626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중앙 처리 서버</a:t>
            </a:r>
            <a:endParaRPr kumimoji="1" lang="ko-Kore-KR" altLang="en-US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33" name="그림 32" descr="경첩이(가) 표시된 사진&#10;&#10;자동 생성된 설명">
            <a:extLst>
              <a:ext uri="{FF2B5EF4-FFF2-40B4-BE49-F238E27FC236}">
                <a16:creationId xmlns:a16="http://schemas.microsoft.com/office/drawing/2014/main" id="{ED9E0FDB-4803-EF97-2123-9E8B3F38F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9839" y="3877771"/>
            <a:ext cx="889195" cy="81015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3177B68-BE14-91B7-083D-EC57DB8A9590}"/>
              </a:ext>
            </a:extLst>
          </p:cNvPr>
          <p:cNvSpPr txBox="1"/>
          <p:nvPr/>
        </p:nvSpPr>
        <p:spPr>
          <a:xfrm>
            <a:off x="6990310" y="1731800"/>
            <a:ext cx="4246675" cy="882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UAM 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서버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,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중앙 모니터링 서버 연결 작업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Kafka</a:t>
            </a:r>
            <a:r>
              <a:rPr lang="ko-KR" altLang="en-US" dirty="0" err="1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를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통한 데이터 전달 작업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4133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05056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서버 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백엔드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1ED46E-182F-00FC-C8F4-1EDD39208C84}"/>
              </a:ext>
            </a:extLst>
          </p:cNvPr>
          <p:cNvSpPr txBox="1"/>
          <p:nvPr/>
        </p:nvSpPr>
        <p:spPr>
          <a:xfrm>
            <a:off x="765600" y="1341735"/>
            <a:ext cx="2709120" cy="1705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카프카 로직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소켓 통신 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비행 완료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데이터 주입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26195B-E080-6C6C-579E-A43D98DF0BC0}"/>
              </a:ext>
            </a:extLst>
          </p:cNvPr>
          <p:cNvSpPr/>
          <p:nvPr/>
        </p:nvSpPr>
        <p:spPr>
          <a:xfrm>
            <a:off x="829574" y="1857948"/>
            <a:ext cx="247499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601549-2002-9F98-AE09-6293255CB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4456" y="1928470"/>
            <a:ext cx="7247046" cy="37842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427E8FA-3121-AF26-7600-9BAF765B5C08}"/>
              </a:ext>
            </a:extLst>
          </p:cNvPr>
          <p:cNvSpPr txBox="1"/>
          <p:nvPr/>
        </p:nvSpPr>
        <p:spPr>
          <a:xfrm>
            <a:off x="765600" y="4837845"/>
            <a:ext cx="3513104" cy="874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소켓 통신을 통한 중앙 처리 서버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   데이터 수신 구현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3495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05056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서버 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백엔드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0" y="6154824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1ED46E-182F-00FC-C8F4-1EDD39208C84}"/>
              </a:ext>
            </a:extLst>
          </p:cNvPr>
          <p:cNvSpPr txBox="1"/>
          <p:nvPr/>
        </p:nvSpPr>
        <p:spPr>
          <a:xfrm>
            <a:off x="765600" y="1341735"/>
            <a:ext cx="2709120" cy="1705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카프카 로직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소켓 통신 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비행 완료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데이터 주입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26195B-E080-6C6C-579E-A43D98DF0BC0}"/>
              </a:ext>
            </a:extLst>
          </p:cNvPr>
          <p:cNvSpPr/>
          <p:nvPr/>
        </p:nvSpPr>
        <p:spPr>
          <a:xfrm>
            <a:off x="829574" y="2263304"/>
            <a:ext cx="247499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D09092-8F81-B4DA-03CC-90210765EEE8}"/>
              </a:ext>
            </a:extLst>
          </p:cNvPr>
          <p:cNvSpPr txBox="1"/>
          <p:nvPr/>
        </p:nvSpPr>
        <p:spPr>
          <a:xfrm>
            <a:off x="597840" y="4812642"/>
            <a:ext cx="7248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일단</a:t>
            </a:r>
            <a:r>
              <a:rPr kumimoji="1" lang="ko-KR" altLang="en-US" dirty="0"/>
              <a:t> 비행 요청 </a:t>
            </a:r>
            <a:r>
              <a:rPr kumimoji="1" lang="ko-KR" altLang="en-US" dirty="0" err="1"/>
              <a:t>완료시</a:t>
            </a:r>
            <a:r>
              <a:rPr kumimoji="1" lang="ko-KR" altLang="en-US" dirty="0"/>
              <a:t> 삭제되는 거 과정 보여주면 </a:t>
            </a:r>
            <a:r>
              <a:rPr kumimoji="1" lang="ko-KR" altLang="en-US" dirty="0" err="1"/>
              <a:t>좋을듯</a:t>
            </a:r>
            <a:endParaRPr kumimoji="1" lang="ko-Kore-KR" altLang="en-US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F24B864-71FA-901F-BB20-7A0248567DB9}"/>
              </a:ext>
            </a:extLst>
          </p:cNvPr>
          <p:cNvGrpSpPr/>
          <p:nvPr/>
        </p:nvGrpSpPr>
        <p:grpSpPr>
          <a:xfrm>
            <a:off x="7021029" y="3839815"/>
            <a:ext cx="4889224" cy="1643732"/>
            <a:chOff x="-217850" y="3593294"/>
            <a:chExt cx="6756802" cy="2271602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2A9C927D-8B7B-1893-6A52-1E10A90C2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217850" y="3593294"/>
              <a:ext cx="6756802" cy="2271602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24B323B-8835-7501-18B4-CC87CB12D83E}"/>
                </a:ext>
              </a:extLst>
            </p:cNvPr>
            <p:cNvSpPr/>
            <p:nvPr/>
          </p:nvSpPr>
          <p:spPr>
            <a:xfrm>
              <a:off x="141613" y="4865311"/>
              <a:ext cx="4797548" cy="738890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66AE7A2A-AA4C-E462-BEAA-0D19FE0DC209}"/>
              </a:ext>
            </a:extLst>
          </p:cNvPr>
          <p:cNvGrpSpPr/>
          <p:nvPr/>
        </p:nvGrpSpPr>
        <p:grpSpPr>
          <a:xfrm>
            <a:off x="632943" y="3124405"/>
            <a:ext cx="6504252" cy="3445974"/>
            <a:chOff x="-1278651" y="651833"/>
            <a:chExt cx="8550610" cy="4530141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1F2B02F6-641D-4B25-18CA-BA3ABB6AC6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278651" y="651833"/>
              <a:ext cx="7763106" cy="4530141"/>
            </a:xfrm>
            <a:prstGeom prst="rect">
              <a:avLst/>
            </a:prstGeom>
          </p:spPr>
        </p:pic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989A4EDC-F88E-0762-64C6-A97F56190084}"/>
                </a:ext>
              </a:extLst>
            </p:cNvPr>
            <p:cNvCxnSpPr>
              <a:cxnSpLocks/>
            </p:cNvCxnSpPr>
            <p:nvPr/>
          </p:nvCxnSpPr>
          <p:spPr>
            <a:xfrm>
              <a:off x="-842838" y="1800619"/>
              <a:ext cx="1608438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연결선: 꺾임 33">
              <a:extLst>
                <a:ext uri="{FF2B5EF4-FFF2-40B4-BE49-F238E27FC236}">
                  <a16:creationId xmlns:a16="http://schemas.microsoft.com/office/drawing/2014/main" id="{84E7C061-CC11-DDB6-30CB-2EC797180FC7}"/>
                </a:ext>
              </a:extLst>
            </p:cNvPr>
            <p:cNvCxnSpPr>
              <a:cxnSpLocks/>
            </p:cNvCxnSpPr>
            <p:nvPr/>
          </p:nvCxnSpPr>
          <p:spPr>
            <a:xfrm>
              <a:off x="-63612" y="1799097"/>
              <a:ext cx="7335571" cy="143999"/>
            </a:xfrm>
            <a:prstGeom prst="bentConnector3">
              <a:avLst>
                <a:gd name="adj1" fmla="val 393"/>
              </a:avLst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6442FB8-D960-44E8-F7EC-69CB2F3D01CA}"/>
                </a:ext>
              </a:extLst>
            </p:cNvPr>
            <p:cNvCxnSpPr>
              <a:cxnSpLocks/>
            </p:cNvCxnSpPr>
            <p:nvPr/>
          </p:nvCxnSpPr>
          <p:spPr>
            <a:xfrm>
              <a:off x="495156" y="2889946"/>
              <a:ext cx="1263017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1">
            <a:extLst>
              <a:ext uri="{FF2B5EF4-FFF2-40B4-BE49-F238E27FC236}">
                <a16:creationId xmlns:a16="http://schemas.microsoft.com/office/drawing/2014/main" id="{AD0BCD40-FAD6-9A1D-B6B1-15000024C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2948" y="1795968"/>
            <a:ext cx="5428197" cy="33855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ARRIVAL_API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"http://34.64.73.86:8080/completeFlight"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44AFF13-E0FE-3695-8E57-2337AEF6FD2D}"/>
              </a:ext>
            </a:extLst>
          </p:cNvPr>
          <p:cNvSpPr txBox="1"/>
          <p:nvPr/>
        </p:nvSpPr>
        <p:spPr>
          <a:xfrm>
            <a:off x="6072948" y="1374453"/>
            <a:ext cx="2621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UAM</a:t>
            </a:r>
            <a:r>
              <a:rPr lang="ko-KR" altLang="en-US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도착 시 호출할 </a:t>
            </a:r>
            <a:r>
              <a:rPr lang="en-US" altLang="ko-KR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API </a:t>
            </a:r>
            <a:endParaRPr lang="ko-KR" altLang="en-US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94080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05056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서버 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백엔드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0" y="6154824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1ED46E-182F-00FC-C8F4-1EDD39208C84}"/>
              </a:ext>
            </a:extLst>
          </p:cNvPr>
          <p:cNvSpPr txBox="1"/>
          <p:nvPr/>
        </p:nvSpPr>
        <p:spPr>
          <a:xfrm>
            <a:off x="765600" y="1341735"/>
            <a:ext cx="2709120" cy="1705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카프카 로직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소켓 통신 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비행 완료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데이터 주입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26195B-E080-6C6C-579E-A43D98DF0BC0}"/>
              </a:ext>
            </a:extLst>
          </p:cNvPr>
          <p:cNvSpPr/>
          <p:nvPr/>
        </p:nvSpPr>
        <p:spPr>
          <a:xfrm>
            <a:off x="829574" y="2263304"/>
            <a:ext cx="247499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742E7E93-6FE1-8F57-56B8-7ED845580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605" y="2439125"/>
            <a:ext cx="6705600" cy="2908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FA3D88-AD92-44D5-7C51-4537C81E6143}"/>
              </a:ext>
            </a:extLst>
          </p:cNvPr>
          <p:cNvSpPr txBox="1"/>
          <p:nvPr/>
        </p:nvSpPr>
        <p:spPr>
          <a:xfrm>
            <a:off x="8116553" y="1755991"/>
            <a:ext cx="3513104" cy="467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비행 완료 시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ADS-B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데이터 제거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6630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05056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서버 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백엔드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0" y="6154824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1ED46E-182F-00FC-C8F4-1EDD39208C84}"/>
              </a:ext>
            </a:extLst>
          </p:cNvPr>
          <p:cNvSpPr txBox="1"/>
          <p:nvPr/>
        </p:nvSpPr>
        <p:spPr>
          <a:xfrm>
            <a:off x="765600" y="1341735"/>
            <a:ext cx="2709120" cy="1705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카프카 로직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소켓 통신 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비행 완료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데이터 주입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26195B-E080-6C6C-579E-A43D98DF0BC0}"/>
              </a:ext>
            </a:extLst>
          </p:cNvPr>
          <p:cNvSpPr/>
          <p:nvPr/>
        </p:nvSpPr>
        <p:spPr>
          <a:xfrm>
            <a:off x="829574" y="2685520"/>
            <a:ext cx="247499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BC4B57-3857-8ACE-6EDD-739E19198E88}"/>
              </a:ext>
            </a:extLst>
          </p:cNvPr>
          <p:cNvSpPr txBox="1"/>
          <p:nvPr/>
        </p:nvSpPr>
        <p:spPr>
          <a:xfrm>
            <a:off x="195557" y="3429000"/>
            <a:ext cx="5819956" cy="3416320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insert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into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uam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 (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+mj-ea"/>
                <a:ea typeface="+mj-ea"/>
              </a:rPr>
              <a:t>id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+mj-ea"/>
                <a:ea typeface="+mj-ea"/>
              </a:rPr>
              <a:t>flight_schedule_id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+mj-ea"/>
                <a:ea typeface="+mj-ea"/>
              </a:rPr>
              <a:t>uam_identifier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values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'BKDG001'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'DGBK001'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'JGBK001'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4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4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'NGDS001'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5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5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'SSDG001'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6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6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'DSBK001'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7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7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'NGBK001'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9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9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'DSDS001'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'SSNG001'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'DSDS002'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;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insert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into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real_time_point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+mj-ea"/>
                <a:ea typeface="+mj-ea"/>
              </a:rPr>
              <a:t>id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+mj-ea"/>
                <a:ea typeface="+mj-ea"/>
              </a:rPr>
              <a:t>altitude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+mj-ea"/>
                <a:ea typeface="+mj-ea"/>
              </a:rPr>
              <a:t>latitude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+mj-ea"/>
                <a:ea typeface="+mj-ea"/>
              </a:rPr>
              <a:t>longitude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+mj-ea"/>
                <a:ea typeface="+mj-ea"/>
              </a:rPr>
              <a:t>time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+mj-ea"/>
                <a:ea typeface="+mj-ea"/>
              </a:rPr>
              <a:t>uam_id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values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ea"/>
                <a:ea typeface="+mj-ea"/>
              </a:rPr>
              <a:t>--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ea"/>
                <a:ea typeface="+mj-ea"/>
                <a:cs typeface="Courier New" panose="02070309020205020404" pitchFamily="49" charset="0"/>
              </a:rPr>
              <a:t>경북대학교 대운동장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ea"/>
                <a:ea typeface="+mj-ea"/>
              </a:rPr>
              <a:t> -&gt;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ea"/>
                <a:ea typeface="+mj-ea"/>
                <a:cs typeface="Courier New" panose="02070309020205020404" pitchFamily="49" charset="0"/>
              </a:rPr>
              <a:t>동대구역 광장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ea"/>
                <a:ea typeface="+mj-ea"/>
              </a:rPr>
              <a:t> --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ea"/>
                <a:ea typeface="+mj-ea"/>
              </a:rPr>
              <a:t>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201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200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35.887983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128.606638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'2025-05-25 14:00:00'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202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250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35.88757128571429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128.60763885714286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'2025-05-25 14:00:05'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203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300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35.88715957142857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128.60863971428572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'2025-05-25 14:00:10'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204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350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35.88674785714286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128.60964057142857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'2025-05-25 14:00:15'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205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400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35.88633614285714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128.61064142857143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'2025-05-25 14:00:20'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206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450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35.88592442857143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128.61164228571428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'2025-05-25 14:00:25'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207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500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35.88551271428571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128.61264314285714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'2025-05-25 14:00:30'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b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</a:b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208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500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35.885101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128.613644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+mj-ea"/>
                <a:ea typeface="+mj-ea"/>
              </a:rPr>
              <a:t>'2025-05-25 14:00:35'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 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+mj-ea"/>
                <a:ea typeface="+mj-ea"/>
              </a:rPr>
              <a:t>1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+mj-ea"/>
                <a:ea typeface="+mj-ea"/>
              </a:rPr>
              <a:t>)</a:t>
            </a:r>
            <a:r>
              <a:rPr kumimoji="0" lang="ko-KR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,</a:t>
            </a:r>
            <a:r>
              <a:rPr kumimoji="0" lang="en-US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90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+mj-ea"/>
                <a:ea typeface="+mj-ea"/>
              </a:rPr>
              <a:t>     …</a:t>
            </a:r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2C945A0-6880-9582-AD64-400025114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2856" y="3714413"/>
            <a:ext cx="5562886" cy="185429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45C4470-69BC-3A40-5B5C-76CA433569F7}"/>
              </a:ext>
            </a:extLst>
          </p:cNvPr>
          <p:cNvSpPr txBox="1"/>
          <p:nvPr/>
        </p:nvSpPr>
        <p:spPr>
          <a:xfrm>
            <a:off x="6176489" y="3420215"/>
            <a:ext cx="2115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데이터베이스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B60DFC-E985-1197-7472-526557B4DCF7}"/>
              </a:ext>
            </a:extLst>
          </p:cNvPr>
          <p:cNvSpPr txBox="1"/>
          <p:nvPr/>
        </p:nvSpPr>
        <p:spPr>
          <a:xfrm>
            <a:off x="195557" y="3145496"/>
            <a:ext cx="2115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data.sql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EF8EA4-C526-4E09-8A5B-52DBB16B712D}"/>
              </a:ext>
            </a:extLst>
          </p:cNvPr>
          <p:cNvSpPr txBox="1"/>
          <p:nvPr/>
        </p:nvSpPr>
        <p:spPr>
          <a:xfrm>
            <a:off x="8167711" y="1752840"/>
            <a:ext cx="3513104" cy="882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10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개의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UAM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데이터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620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개의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ADS-B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데이터 주입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92297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0237988E-4FF2-DB4F-0C55-F6D4149458DF}"/>
              </a:ext>
            </a:extLst>
          </p:cNvPr>
          <p:cNvSpPr/>
          <p:nvPr/>
        </p:nvSpPr>
        <p:spPr>
          <a:xfrm>
            <a:off x="4367463" y="1070810"/>
            <a:ext cx="7519737" cy="5401903"/>
          </a:xfrm>
          <a:prstGeom prst="roundRect">
            <a:avLst>
              <a:gd name="adj" fmla="val 397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91938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시각화 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프론트엔드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1ED46E-182F-00FC-C8F4-1EDD39208C84}"/>
              </a:ext>
            </a:extLst>
          </p:cNvPr>
          <p:cNvSpPr txBox="1"/>
          <p:nvPr/>
        </p:nvSpPr>
        <p:spPr>
          <a:xfrm>
            <a:off x="765600" y="1341735"/>
            <a:ext cx="2709120" cy="1298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애니메이션 제거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화면 이동 기능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예정 경로 표시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26195B-E080-6C6C-579E-A43D98DF0BC0}"/>
              </a:ext>
            </a:extLst>
          </p:cNvPr>
          <p:cNvSpPr/>
          <p:nvPr/>
        </p:nvSpPr>
        <p:spPr>
          <a:xfrm>
            <a:off x="829574" y="1462023"/>
            <a:ext cx="247499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그림 15" descr="스크린샷, 텍스트, 도표이(가) 표시된 사진&#10;&#10;자동 생성된 설명">
            <a:extLst>
              <a:ext uri="{FF2B5EF4-FFF2-40B4-BE49-F238E27FC236}">
                <a16:creationId xmlns:a16="http://schemas.microsoft.com/office/drawing/2014/main" id="{51E29679-9199-B85D-5B13-5D93EBA84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3817" y="1341734"/>
            <a:ext cx="7147041" cy="487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104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91938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시각화 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프론트엔드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1ED46E-182F-00FC-C8F4-1EDD39208C84}"/>
              </a:ext>
            </a:extLst>
          </p:cNvPr>
          <p:cNvSpPr txBox="1"/>
          <p:nvPr/>
        </p:nvSpPr>
        <p:spPr>
          <a:xfrm>
            <a:off x="765600" y="1341735"/>
            <a:ext cx="2709120" cy="1298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애니메이션 제거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화면 이동 기능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예정 경로 표시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26195B-E080-6C6C-579E-A43D98DF0BC0}"/>
              </a:ext>
            </a:extLst>
          </p:cNvPr>
          <p:cNvSpPr/>
          <p:nvPr/>
        </p:nvSpPr>
        <p:spPr>
          <a:xfrm>
            <a:off x="829574" y="1846604"/>
            <a:ext cx="247499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303CD7A7-608D-8297-AD42-C79AB0FDF89A}"/>
              </a:ext>
            </a:extLst>
          </p:cNvPr>
          <p:cNvSpPr/>
          <p:nvPr/>
        </p:nvSpPr>
        <p:spPr>
          <a:xfrm>
            <a:off x="4367463" y="1070810"/>
            <a:ext cx="7519737" cy="5401903"/>
          </a:xfrm>
          <a:prstGeom prst="roundRect">
            <a:avLst>
              <a:gd name="adj" fmla="val 397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3178FE35-0FED-6652-77AA-46C253D55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0284" y="1205942"/>
            <a:ext cx="6933152" cy="511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24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67042" y="0"/>
            <a:ext cx="10856393" cy="1816227"/>
            <a:chOff x="1000562" y="0"/>
            <a:chExt cx="16284590" cy="272434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0562" y="0"/>
              <a:ext cx="16284590" cy="2724340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97757" y="2997469"/>
            <a:ext cx="3087222" cy="91514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4B6F28E-3163-6998-3DA1-E743A2A39D81}"/>
              </a:ext>
            </a:extLst>
          </p:cNvPr>
          <p:cNvSpPr txBox="1"/>
          <p:nvPr/>
        </p:nvSpPr>
        <p:spPr>
          <a:xfrm>
            <a:off x="742454" y="4657563"/>
            <a:ext cx="1953610" cy="4205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01.</a:t>
            </a:r>
            <a:r>
              <a:rPr lang="ko-KR" altLang="en-US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수행 배경</a:t>
            </a:r>
            <a:endParaRPr lang="en-US" altLang="ko-KR" sz="2133" dirty="0">
              <a:solidFill>
                <a:srgbClr val="3D80E2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61085D-D66F-EE09-BEC4-50132673506D}"/>
              </a:ext>
            </a:extLst>
          </p:cNvPr>
          <p:cNvSpPr txBox="1"/>
          <p:nvPr/>
        </p:nvSpPr>
        <p:spPr>
          <a:xfrm>
            <a:off x="2588393" y="4657563"/>
            <a:ext cx="2429996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02. </a:t>
            </a:r>
            <a:r>
              <a:rPr lang="ko-KR" altLang="en-US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시스템 요구분석</a:t>
            </a:r>
            <a:endParaRPr lang="en-US" altLang="ko-KR" sz="1333" dirty="0">
              <a:solidFill>
                <a:srgbClr val="3D80E2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BAB06E-DB03-8D3A-DA56-1FB03C57D806}"/>
              </a:ext>
            </a:extLst>
          </p:cNvPr>
          <p:cNvSpPr txBox="1"/>
          <p:nvPr/>
        </p:nvSpPr>
        <p:spPr>
          <a:xfrm>
            <a:off x="7310134" y="4661374"/>
            <a:ext cx="2301771" cy="4205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04. </a:t>
            </a:r>
            <a:r>
              <a:rPr lang="ko-KR" altLang="en-US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지난 발표 이후</a:t>
            </a:r>
            <a:endParaRPr lang="en-US" altLang="ko-KR" sz="2133" dirty="0">
              <a:solidFill>
                <a:srgbClr val="3D80E2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25F053-3F0B-5009-4BA2-08F15E68171B}"/>
              </a:ext>
            </a:extLst>
          </p:cNvPr>
          <p:cNvSpPr txBox="1"/>
          <p:nvPr/>
        </p:nvSpPr>
        <p:spPr>
          <a:xfrm>
            <a:off x="5196033" y="4661374"/>
            <a:ext cx="1953610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03. </a:t>
            </a:r>
            <a:r>
              <a:rPr lang="ko-KR" altLang="en-US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시스템 설계</a:t>
            </a:r>
            <a:endParaRPr lang="en-US" altLang="ko-KR" sz="1333" dirty="0">
              <a:solidFill>
                <a:srgbClr val="3D80E2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65D0AB-737D-7AA3-9A4E-FF4FCAB741B2}"/>
              </a:ext>
            </a:extLst>
          </p:cNvPr>
          <p:cNvSpPr txBox="1"/>
          <p:nvPr/>
        </p:nvSpPr>
        <p:spPr>
          <a:xfrm>
            <a:off x="9683769" y="4657563"/>
            <a:ext cx="2122472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05. </a:t>
            </a:r>
            <a:r>
              <a:rPr lang="ko-KR" altLang="en-US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최종 일정</a:t>
            </a:r>
            <a:endParaRPr lang="en-US" altLang="ko-KR" sz="1333" dirty="0">
              <a:solidFill>
                <a:srgbClr val="3D80E2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517E6F-605F-14F1-108A-57E350D57779}"/>
              </a:ext>
            </a:extLst>
          </p:cNvPr>
          <p:cNvSpPr txBox="1"/>
          <p:nvPr/>
        </p:nvSpPr>
        <p:spPr>
          <a:xfrm>
            <a:off x="1145699" y="5039070"/>
            <a:ext cx="1020357" cy="4205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&amp;</a:t>
            </a:r>
            <a:r>
              <a:rPr lang="ko-KR" altLang="en-US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목표</a:t>
            </a:r>
            <a:endParaRPr lang="en-US" altLang="ko-KR" sz="2133" dirty="0">
              <a:solidFill>
                <a:srgbClr val="3D80E2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EF56B0-7957-CF27-6B7A-60FD622C2AA7}"/>
              </a:ext>
            </a:extLst>
          </p:cNvPr>
          <p:cNvSpPr txBox="1"/>
          <p:nvPr/>
        </p:nvSpPr>
        <p:spPr>
          <a:xfrm>
            <a:off x="7779769" y="5040584"/>
            <a:ext cx="1211699" cy="4205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ko-KR" altLang="en-US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진행 사항</a:t>
            </a:r>
            <a:endParaRPr lang="en-US" altLang="ko-KR" sz="2133" dirty="0">
              <a:solidFill>
                <a:srgbClr val="3D80E2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EA4C1A-72BD-1AFB-E2A7-2B452D3B4271}"/>
              </a:ext>
            </a:extLst>
          </p:cNvPr>
          <p:cNvSpPr txBox="1"/>
          <p:nvPr/>
        </p:nvSpPr>
        <p:spPr>
          <a:xfrm>
            <a:off x="10207901" y="5043505"/>
            <a:ext cx="1020357" cy="4205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&amp;</a:t>
            </a:r>
            <a:r>
              <a:rPr lang="ko-KR" altLang="en-US" sz="2133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현황</a:t>
            </a:r>
            <a:endParaRPr lang="en-US" altLang="ko-KR" sz="2133" dirty="0">
              <a:solidFill>
                <a:srgbClr val="3D80E2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58E0D00D-7863-A516-A4A7-CC6D61BE85CF}"/>
              </a:ext>
            </a:extLst>
          </p:cNvPr>
          <p:cNvSpPr/>
          <p:nvPr/>
        </p:nvSpPr>
        <p:spPr>
          <a:xfrm>
            <a:off x="578565" y="2688832"/>
            <a:ext cx="10856392" cy="3944140"/>
          </a:xfrm>
          <a:prstGeom prst="roundRect">
            <a:avLst>
              <a:gd name="adj" fmla="val 397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91938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시각화 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</a:t>
            </a:r>
            <a:r>
              <a:rPr lang="ko-KR" altLang="en-US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프론트엔드</a:t>
            </a:r>
            <a:r>
              <a:rPr lang="en-US" altLang="ko-KR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)</a:t>
            </a: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1ED46E-182F-00FC-C8F4-1EDD39208C84}"/>
              </a:ext>
            </a:extLst>
          </p:cNvPr>
          <p:cNvSpPr txBox="1"/>
          <p:nvPr/>
        </p:nvSpPr>
        <p:spPr>
          <a:xfrm>
            <a:off x="725594" y="1275714"/>
            <a:ext cx="2709120" cy="1298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애니메이션 제거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화면 이동 기능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예정 경로 표시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26195B-E080-6C6C-579E-A43D98DF0BC0}"/>
              </a:ext>
            </a:extLst>
          </p:cNvPr>
          <p:cNvSpPr/>
          <p:nvPr/>
        </p:nvSpPr>
        <p:spPr>
          <a:xfrm>
            <a:off x="725594" y="2204795"/>
            <a:ext cx="247499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6F31B8F2-D971-6DE6-5C32-51FC539136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99" y="2841348"/>
            <a:ext cx="10466507" cy="36444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B8E523D-99DF-67FE-D335-58F6BB265104}"/>
              </a:ext>
            </a:extLst>
          </p:cNvPr>
          <p:cNvSpPr txBox="1"/>
          <p:nvPr/>
        </p:nvSpPr>
        <p:spPr>
          <a:xfrm>
            <a:off x="8243124" y="2145074"/>
            <a:ext cx="3191833" cy="467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마우스 오버 시 예정 경로 노출 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1078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785793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논문</a:t>
            </a:r>
            <a:endParaRPr lang="en-US" altLang="ko-KR" sz="2667" b="1" dirty="0">
              <a:solidFill>
                <a:schemeClr val="accent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E1ED46E-182F-00FC-C8F4-1EDD39208C84}"/>
              </a:ext>
            </a:extLst>
          </p:cNvPr>
          <p:cNvSpPr txBox="1"/>
          <p:nvPr/>
        </p:nvSpPr>
        <p:spPr>
          <a:xfrm>
            <a:off x="765599" y="1341735"/>
            <a:ext cx="2854293" cy="467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논문 채택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,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학회 등록 완료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26195B-E080-6C6C-579E-A43D98DF0BC0}"/>
              </a:ext>
            </a:extLst>
          </p:cNvPr>
          <p:cNvSpPr/>
          <p:nvPr/>
        </p:nvSpPr>
        <p:spPr>
          <a:xfrm>
            <a:off x="829574" y="1462023"/>
            <a:ext cx="279031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19A31B0E-DFD9-1068-93C6-433E45DD48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2130" y="711881"/>
            <a:ext cx="4037042" cy="5613638"/>
          </a:xfrm>
          <a:prstGeom prst="rect">
            <a:avLst/>
          </a:prstGeom>
          <a:ln w="19050">
            <a:solidFill>
              <a:schemeClr val="bg1">
                <a:lumMod val="65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DAF45F-C895-BBB8-1773-C83F9FDA9D1E}"/>
              </a:ext>
            </a:extLst>
          </p:cNvPr>
          <p:cNvSpPr txBox="1"/>
          <p:nvPr/>
        </p:nvSpPr>
        <p:spPr>
          <a:xfrm>
            <a:off x="8497497" y="2590912"/>
            <a:ext cx="3498945" cy="882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학회 등록비 지원 서류 제출 완료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지출 담당기관 서류 이관 완료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3170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4" y="256266"/>
            <a:ext cx="2374776" cy="573080"/>
            <a:chOff x="2900790" y="495227"/>
            <a:chExt cx="3107824" cy="8596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04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753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지난 발표 이후 진행 사항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186301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이슈 및 해결</a:t>
            </a:r>
            <a:endParaRPr lang="en-US" altLang="ko-KR" sz="2667" b="1" dirty="0">
              <a:solidFill>
                <a:schemeClr val="accent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A50F803-2497-D0AF-3759-A61AA35E97CD}"/>
              </a:ext>
            </a:extLst>
          </p:cNvPr>
          <p:cNvSpPr txBox="1"/>
          <p:nvPr/>
        </p:nvSpPr>
        <p:spPr>
          <a:xfrm>
            <a:off x="765600" y="1338066"/>
            <a:ext cx="2709120" cy="467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📌 카프카 데이터 수신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9" name="사각형: 둥근 모서리 9">
            <a:extLst>
              <a:ext uri="{FF2B5EF4-FFF2-40B4-BE49-F238E27FC236}">
                <a16:creationId xmlns:a16="http://schemas.microsoft.com/office/drawing/2014/main" id="{AF4671FD-A048-E9FA-5852-9DA66BDECB0F}"/>
              </a:ext>
            </a:extLst>
          </p:cNvPr>
          <p:cNvSpPr/>
          <p:nvPr/>
        </p:nvSpPr>
        <p:spPr>
          <a:xfrm>
            <a:off x="829574" y="1447822"/>
            <a:ext cx="2474998" cy="327020"/>
          </a:xfrm>
          <a:prstGeom prst="roundRect">
            <a:avLst/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74D9AE1-1FF3-59F6-425C-B5976073E1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1099" y="1888248"/>
            <a:ext cx="6577338" cy="18777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450ACC-ECCF-A1C1-44D2-47403FAFB9E2}"/>
              </a:ext>
            </a:extLst>
          </p:cNvPr>
          <p:cNvSpPr txBox="1"/>
          <p:nvPr/>
        </p:nvSpPr>
        <p:spPr>
          <a:xfrm>
            <a:off x="6668497" y="1352091"/>
            <a:ext cx="4369940" cy="467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⚠️  Kafka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로 보낸 데이터를 변환 시 오류 발생 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1E5E07-2EF1-ECED-E9BB-6BF923390479}"/>
              </a:ext>
            </a:extLst>
          </p:cNvPr>
          <p:cNvSpPr txBox="1"/>
          <p:nvPr/>
        </p:nvSpPr>
        <p:spPr>
          <a:xfrm>
            <a:off x="3304572" y="4215556"/>
            <a:ext cx="7733865" cy="2167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원인 </a:t>
            </a:r>
            <a:r>
              <a:rPr lang="en-US" altLang="ko-KR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&amp;</a:t>
            </a: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해결 방안</a:t>
            </a:r>
            <a:endParaRPr lang="en-US" altLang="ko-KR" sz="2000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Kafka</a:t>
            </a:r>
            <a:r>
              <a:rPr lang="ko-KR" altLang="en-US" dirty="0" err="1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를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사용해 메시지를 보낼 때 패키지의 이름을 함께 보내기 때문에 패키지 이름이 다르면 객체로 변환이 불가능하다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현재 모니터링 시스템에 불필요한 헤더 정보를 제거함으로써 해결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47871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32624" y="5195712"/>
            <a:ext cx="10859377" cy="1662289"/>
            <a:chOff x="1990476" y="7972346"/>
            <a:chExt cx="16289065" cy="249343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90476" y="7972346"/>
              <a:ext cx="16289065" cy="249343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5281552-3DB2-AEEF-2FB7-0FA018A6C6C2}"/>
              </a:ext>
            </a:extLst>
          </p:cNvPr>
          <p:cNvSpPr txBox="1"/>
          <p:nvPr/>
        </p:nvSpPr>
        <p:spPr>
          <a:xfrm>
            <a:off x="1332623" y="1854200"/>
            <a:ext cx="50866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05.</a:t>
            </a:r>
            <a:r>
              <a:rPr lang="ko-KR" altLang="en-US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최종 일정 </a:t>
            </a:r>
            <a:r>
              <a:rPr lang="en-US" altLang="ko-KR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&amp;</a:t>
            </a:r>
            <a:r>
              <a:rPr lang="ko-KR" altLang="en-US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현황</a:t>
            </a:r>
            <a:endParaRPr lang="en-US" altLang="ko-KR" sz="4400" b="1" dirty="0">
              <a:solidFill>
                <a:srgbClr val="3B7DDD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E63D8-3A8D-ECFF-960D-8283D56279BB}"/>
              </a:ext>
            </a:extLst>
          </p:cNvPr>
          <p:cNvSpPr txBox="1"/>
          <p:nvPr/>
        </p:nvSpPr>
        <p:spPr>
          <a:xfrm>
            <a:off x="1332623" y="2623641"/>
            <a:ext cx="2810385" cy="22436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최종까지 남은 작업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간트</a:t>
            </a: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차트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회의 기록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 err="1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Github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57175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8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05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최종 일정 </a:t>
              </a:r>
              <a:r>
                <a:rPr lang="en-US" altLang="ko-KR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&amp;</a:t>
              </a:r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 현황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279435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최종까지 남은 작업</a:t>
            </a:r>
            <a:endParaRPr lang="en-US" altLang="ko-KR" sz="2667" b="1" dirty="0">
              <a:solidFill>
                <a:schemeClr val="accent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691BD4D-66F2-27E7-36CC-050624076103}"/>
              </a:ext>
            </a:extLst>
          </p:cNvPr>
          <p:cNvSpPr txBox="1"/>
          <p:nvPr/>
        </p:nvSpPr>
        <p:spPr>
          <a:xfrm>
            <a:off x="2158980" y="1944730"/>
            <a:ext cx="17347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err="1">
                <a:solidFill>
                  <a:srgbClr val="44546A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프론트엔드</a:t>
            </a:r>
            <a:endParaRPr lang="en-US" altLang="ko-KR" sz="2800" b="1" dirty="0">
              <a:solidFill>
                <a:srgbClr val="44546A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6FEAF5-F39A-384B-14C1-B4725946856C}"/>
              </a:ext>
            </a:extLst>
          </p:cNvPr>
          <p:cNvSpPr txBox="1"/>
          <p:nvPr/>
        </p:nvSpPr>
        <p:spPr>
          <a:xfrm>
            <a:off x="6765303" y="1944730"/>
            <a:ext cx="11304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err="1">
                <a:solidFill>
                  <a:srgbClr val="44546A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백엔드</a:t>
            </a:r>
            <a:endParaRPr lang="en-US" altLang="ko-KR" sz="2800" b="1" dirty="0">
              <a:solidFill>
                <a:srgbClr val="44546A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324B3D-70DA-7638-7910-B6D8F42F254B}"/>
              </a:ext>
            </a:extLst>
          </p:cNvPr>
          <p:cNvSpPr txBox="1"/>
          <p:nvPr/>
        </p:nvSpPr>
        <p:spPr>
          <a:xfrm>
            <a:off x="2158980" y="3894536"/>
            <a:ext cx="785793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rgbClr val="44546A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논문</a:t>
            </a:r>
            <a:endParaRPr lang="en-US" altLang="ko-KR" sz="2667" b="1" dirty="0">
              <a:solidFill>
                <a:srgbClr val="44546A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76996A-4C03-104B-8660-51D8E94B6387}"/>
              </a:ext>
            </a:extLst>
          </p:cNvPr>
          <p:cNvSpPr txBox="1"/>
          <p:nvPr/>
        </p:nvSpPr>
        <p:spPr>
          <a:xfrm>
            <a:off x="2194209" y="2447496"/>
            <a:ext cx="2340212" cy="882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모니터링 서버 연결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UI 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최적화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D36C2C-B8E2-FC25-29AB-401E38431824}"/>
              </a:ext>
            </a:extLst>
          </p:cNvPr>
          <p:cNvSpPr txBox="1"/>
          <p:nvPr/>
        </p:nvSpPr>
        <p:spPr>
          <a:xfrm>
            <a:off x="6765303" y="2467950"/>
            <a:ext cx="4433740" cy="1298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도착 시 종료 알림 기능 개발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UAM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서버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-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모니터링 서버 연결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모니터링 서버 </a:t>
            </a:r>
            <a:r>
              <a:rPr lang="en-US" altLang="ko-KR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-</a:t>
            </a: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클라이언트 연결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6B5C18-B576-018A-1717-AAAB3DDE2B41}"/>
              </a:ext>
            </a:extLst>
          </p:cNvPr>
          <p:cNvSpPr txBox="1"/>
          <p:nvPr/>
        </p:nvSpPr>
        <p:spPr>
          <a:xfrm>
            <a:off x="2194209" y="4414339"/>
            <a:ext cx="2340212" cy="882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논문 발표 영상 제출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 논문 발표 참여</a:t>
            </a:r>
            <a:endParaRPr lang="en-US" altLang="ko-KR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0440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8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05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최종 일정 </a:t>
              </a:r>
              <a:r>
                <a:rPr lang="en-US" altLang="ko-KR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&amp;</a:t>
              </a:r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 현황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1350050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간트차트</a:t>
            </a:r>
            <a:endParaRPr lang="en-US" altLang="ko-KR" sz="2667" b="1" dirty="0">
              <a:solidFill>
                <a:schemeClr val="accent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pic>
        <p:nvPicPr>
          <p:cNvPr id="10" name="그림 9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049B5239-9F63-9A60-4D9C-F05228A6D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2059" y="977863"/>
            <a:ext cx="6856202" cy="524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324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8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05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최종 일정 </a:t>
              </a:r>
              <a:r>
                <a:rPr lang="en-US" altLang="ko-KR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&amp;</a:t>
              </a:r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 현황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1503938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회의 기록</a:t>
            </a:r>
            <a:endParaRPr lang="en-US" altLang="ko-KR" sz="2667" b="1" dirty="0">
              <a:solidFill>
                <a:schemeClr val="accent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pic>
        <p:nvPicPr>
          <p:cNvPr id="10" name="그림 9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523CDD44-FE47-3780-CC2E-3EE7C98988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583" y="1284891"/>
            <a:ext cx="6318066" cy="4560762"/>
          </a:xfrm>
          <a:prstGeom prst="rect">
            <a:avLst/>
          </a:prstGeom>
        </p:spPr>
      </p:pic>
      <p:pic>
        <p:nvPicPr>
          <p:cNvPr id="14" name="그림 13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35170986-5028-4BD0-B638-27286A16D0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002" y="1143542"/>
            <a:ext cx="5559929" cy="4702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343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19A994-A2FC-C6B6-6CA5-C9C1D44F706D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0E9CC26-0294-93B9-9E50-8A791F856D26}"/>
                </a:ext>
              </a:extLst>
            </p:cNvPr>
            <p:cNvSpPr txBox="1"/>
            <p:nvPr/>
          </p:nvSpPr>
          <p:spPr>
            <a:xfrm>
              <a:off x="2900790" y="495227"/>
              <a:ext cx="914398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05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075392-37C8-8C01-A2E3-F60F871A0368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최종 일정 </a:t>
              </a:r>
              <a:r>
                <a:rPr lang="en-US" altLang="ko-KR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&amp;</a:t>
              </a:r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 현황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C0B448-A31E-371E-ABB5-FE7BCB7EA3C3}"/>
              </a:ext>
            </a:extLst>
          </p:cNvPr>
          <p:cNvSpPr txBox="1"/>
          <p:nvPr/>
        </p:nvSpPr>
        <p:spPr>
          <a:xfrm>
            <a:off x="765600" y="703176"/>
            <a:ext cx="12218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67" b="1" dirty="0" err="1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Github</a:t>
            </a:r>
            <a:endParaRPr lang="en-US" altLang="ko-KR" sz="2667" b="1" dirty="0">
              <a:solidFill>
                <a:schemeClr val="accent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grpSp>
        <p:nvGrpSpPr>
          <p:cNvPr id="2" name="그룹 1001">
            <a:extLst>
              <a:ext uri="{FF2B5EF4-FFF2-40B4-BE49-F238E27FC236}">
                <a16:creationId xmlns:a16="http://schemas.microsoft.com/office/drawing/2014/main" id="{2AC33AD1-6A28-315F-6858-F60EE603048F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7" name="Object 2">
              <a:extLst>
                <a:ext uri="{FF2B5EF4-FFF2-40B4-BE49-F238E27FC236}">
                  <a16:creationId xmlns:a16="http://schemas.microsoft.com/office/drawing/2014/main" id="{C5EDE27D-7D86-8344-CE73-436E0758D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A2BDD5D7-5892-2BB3-EC10-09BDB4C49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5128" y="1205942"/>
            <a:ext cx="6568084" cy="499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058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pic>
        <p:nvPicPr>
          <p:cNvPr id="4" name="Object 9">
            <a:extLst>
              <a:ext uri="{FF2B5EF4-FFF2-40B4-BE49-F238E27FC236}">
                <a16:creationId xmlns:a16="http://schemas.microsoft.com/office/drawing/2014/main" id="{A595305E-1B28-8EF4-5B69-729B03EC3919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135518" y="2495512"/>
            <a:ext cx="5920964" cy="18669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DAA1E9-7C0A-7A54-D401-5B95AF518106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3959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32624" y="5195712"/>
            <a:ext cx="10859377" cy="1662289"/>
            <a:chOff x="1990476" y="7972346"/>
            <a:chExt cx="16289065" cy="249343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90476" y="7972346"/>
              <a:ext cx="16289065" cy="249343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5281552-3DB2-AEEF-2FB7-0FA018A6C6C2}"/>
              </a:ext>
            </a:extLst>
          </p:cNvPr>
          <p:cNvSpPr txBox="1"/>
          <p:nvPr/>
        </p:nvSpPr>
        <p:spPr>
          <a:xfrm>
            <a:off x="1332623" y="1854200"/>
            <a:ext cx="49087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01.</a:t>
            </a:r>
            <a:r>
              <a:rPr lang="ko-KR" altLang="en-US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r>
              <a:rPr lang="ko-KR" altLang="en-US" sz="4400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수행 배경 </a:t>
            </a:r>
            <a:r>
              <a:rPr lang="en-US" altLang="ko-KR" sz="4400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&amp;</a:t>
            </a:r>
            <a:r>
              <a:rPr lang="ko-KR" altLang="en-US" sz="4400" dirty="0">
                <a:solidFill>
                  <a:srgbClr val="3D80E2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목표</a:t>
            </a:r>
            <a:endParaRPr lang="en-US" altLang="ko-KR" sz="4400" b="1" dirty="0">
              <a:solidFill>
                <a:srgbClr val="3B7DDD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E63D8-3A8D-ECFF-960D-8283D56279BB}"/>
              </a:ext>
            </a:extLst>
          </p:cNvPr>
          <p:cNvSpPr txBox="1"/>
          <p:nvPr/>
        </p:nvSpPr>
        <p:spPr>
          <a:xfrm>
            <a:off x="1332623" y="2623641"/>
            <a:ext cx="2199641" cy="11356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프로젝트 배경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프로젝트 목표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7196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19" name="그룹 1001">
            <a:extLst>
              <a:ext uri="{FF2B5EF4-FFF2-40B4-BE49-F238E27FC236}">
                <a16:creationId xmlns:a16="http://schemas.microsoft.com/office/drawing/2014/main" id="{0D98F5AF-9038-B861-25AA-D1FCF9AC07DA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20" name="Object 2">
              <a:extLst>
                <a:ext uri="{FF2B5EF4-FFF2-40B4-BE49-F238E27FC236}">
                  <a16:creationId xmlns:a16="http://schemas.microsoft.com/office/drawing/2014/main" id="{CDD0B929-602B-141D-DED9-E657FF20A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637A4C4B-CEAF-145A-5F15-E556DBDFD1B0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BFB1CC4-049E-EC85-4E74-7F8383BE83D9}"/>
                </a:ext>
              </a:extLst>
            </p:cNvPr>
            <p:cNvSpPr txBox="1"/>
            <p:nvPr/>
          </p:nvSpPr>
          <p:spPr>
            <a:xfrm>
              <a:off x="2900790" y="495227"/>
              <a:ext cx="914398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01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2B79893-8BF5-95A7-C41B-2E33A9B19872}"/>
                </a:ext>
              </a:extLst>
            </p:cNvPr>
            <p:cNvSpPr txBox="1"/>
            <p:nvPr/>
          </p:nvSpPr>
          <p:spPr>
            <a:xfrm>
              <a:off x="3627283" y="600988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주제 소개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234C1361-4341-5969-7E07-771310894245}"/>
              </a:ext>
            </a:extLst>
          </p:cNvPr>
          <p:cNvSpPr txBox="1"/>
          <p:nvPr/>
        </p:nvSpPr>
        <p:spPr>
          <a:xfrm>
            <a:off x="765600" y="703176"/>
            <a:ext cx="2106667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프로젝트 배경</a:t>
            </a:r>
          </a:p>
        </p:txBody>
      </p:sp>
      <p:pic>
        <p:nvPicPr>
          <p:cNvPr id="3" name="그림 2" descr="하늘, 교통, 차량, 비행이(가) 표시된 사진&#10;&#10;자동 생성된 설명">
            <a:extLst>
              <a:ext uri="{FF2B5EF4-FFF2-40B4-BE49-F238E27FC236}">
                <a16:creationId xmlns:a16="http://schemas.microsoft.com/office/drawing/2014/main" id="{02CEC7CC-3A8B-5825-9932-DC2C7924B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735" y="3208480"/>
            <a:ext cx="4396081" cy="2239775"/>
          </a:xfrm>
          <a:prstGeom prst="rect">
            <a:avLst/>
          </a:prstGeom>
        </p:spPr>
      </p:pic>
      <p:pic>
        <p:nvPicPr>
          <p:cNvPr id="5" name="그림 4" descr="텍스트, 폰트, 스크린샷, 그래픽이(가) 표시된 사진&#10;&#10;자동 생성된 설명">
            <a:extLst>
              <a:ext uri="{FF2B5EF4-FFF2-40B4-BE49-F238E27FC236}">
                <a16:creationId xmlns:a16="http://schemas.microsoft.com/office/drawing/2014/main" id="{54CE89B4-0255-101C-0329-D6AD3637C8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735" y="1846597"/>
            <a:ext cx="4396081" cy="1408453"/>
          </a:xfrm>
          <a:prstGeom prst="rect">
            <a:avLst/>
          </a:prstGeom>
        </p:spPr>
      </p:pic>
      <p:pic>
        <p:nvPicPr>
          <p:cNvPr id="7" name="그림 6" descr="텍스트, 하늘, 스크린샷, 야외이(가) 표시된 사진&#10;&#10;자동 생성된 설명">
            <a:extLst>
              <a:ext uri="{FF2B5EF4-FFF2-40B4-BE49-F238E27FC236}">
                <a16:creationId xmlns:a16="http://schemas.microsoft.com/office/drawing/2014/main" id="{DB73194A-D658-593D-627C-7E3C8557DD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8223" y="1514880"/>
            <a:ext cx="6907391" cy="428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504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19" name="그룹 1001">
            <a:extLst>
              <a:ext uri="{FF2B5EF4-FFF2-40B4-BE49-F238E27FC236}">
                <a16:creationId xmlns:a16="http://schemas.microsoft.com/office/drawing/2014/main" id="{0D98F5AF-9038-B861-25AA-D1FCF9AC07DA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20" name="Object 2">
              <a:extLst>
                <a:ext uri="{FF2B5EF4-FFF2-40B4-BE49-F238E27FC236}">
                  <a16:creationId xmlns:a16="http://schemas.microsoft.com/office/drawing/2014/main" id="{CDD0B929-602B-141D-DED9-E657FF20A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637A4C4B-CEAF-145A-5F15-E556DBDFD1B0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BFB1CC4-049E-EC85-4E74-7F8383BE83D9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01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2B79893-8BF5-95A7-C41B-2E33A9B19872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주제 소개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234C1361-4341-5969-7E07-771310894245}"/>
              </a:ext>
            </a:extLst>
          </p:cNvPr>
          <p:cNvSpPr txBox="1"/>
          <p:nvPr/>
        </p:nvSpPr>
        <p:spPr>
          <a:xfrm>
            <a:off x="765600" y="703176"/>
            <a:ext cx="2090637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프로젝트 목표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82491D9-6B9F-D65B-5C35-B738B4637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486" y="2001064"/>
            <a:ext cx="4810452" cy="34207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8CD8B7-48C1-CE20-D280-B6B9323EE38A}"/>
              </a:ext>
            </a:extLst>
          </p:cNvPr>
          <p:cNvSpPr txBox="1"/>
          <p:nvPr/>
        </p:nvSpPr>
        <p:spPr>
          <a:xfrm>
            <a:off x="765600" y="2034942"/>
            <a:ext cx="5572910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</a:t>
            </a: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기존의 항공 교통 관제 시스템과 다른</a:t>
            </a:r>
            <a:endParaRPr lang="en-US" altLang="ko-KR" sz="2000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</a:t>
            </a: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기존의 항공 데이터를 기반</a:t>
            </a:r>
            <a:endParaRPr lang="en-US" altLang="ko-KR" sz="2000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✅</a:t>
            </a: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r>
              <a:rPr lang="en-US" altLang="ko-KR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UAM</a:t>
            </a:r>
            <a:r>
              <a:rPr lang="ko-KR" altLang="en-US" sz="2000" dirty="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의 안전한 운용을 위한 모니터링 시스템 개발</a:t>
            </a:r>
            <a:endParaRPr lang="en-US" altLang="ko-KR" sz="2000" dirty="0"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0579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32624" y="5195712"/>
            <a:ext cx="10859377" cy="1662289"/>
            <a:chOff x="1990476" y="7972346"/>
            <a:chExt cx="16289065" cy="249343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90476" y="7972346"/>
              <a:ext cx="16289065" cy="249343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5281552-3DB2-AEEF-2FB7-0FA018A6C6C2}"/>
              </a:ext>
            </a:extLst>
          </p:cNvPr>
          <p:cNvSpPr txBox="1"/>
          <p:nvPr/>
        </p:nvSpPr>
        <p:spPr>
          <a:xfrm>
            <a:off x="1332623" y="1854200"/>
            <a:ext cx="47740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02.</a:t>
            </a:r>
            <a:r>
              <a:rPr lang="ko-KR" altLang="en-US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시스템 요구분석</a:t>
            </a:r>
            <a:endParaRPr lang="en-US" altLang="ko-KR" sz="4400" b="1" dirty="0">
              <a:solidFill>
                <a:srgbClr val="3B7DDD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E63D8-3A8D-ECFF-960D-8283D56279BB}"/>
              </a:ext>
            </a:extLst>
          </p:cNvPr>
          <p:cNvSpPr txBox="1"/>
          <p:nvPr/>
        </p:nvSpPr>
        <p:spPr>
          <a:xfrm>
            <a:off x="1332623" y="2623641"/>
            <a:ext cx="2424062" cy="581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시스템 아키텍처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F4917E-0E3B-0A48-4F55-B87AE5F5770A}"/>
              </a:ext>
            </a:extLst>
          </p:cNvPr>
          <p:cNvSpPr txBox="1"/>
          <p:nvPr/>
        </p:nvSpPr>
        <p:spPr>
          <a:xfrm>
            <a:off x="1332623" y="3102233"/>
            <a:ext cx="2949846" cy="581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소프트웨어 아키텍처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791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19" name="그룹 1001">
            <a:extLst>
              <a:ext uri="{FF2B5EF4-FFF2-40B4-BE49-F238E27FC236}">
                <a16:creationId xmlns:a16="http://schemas.microsoft.com/office/drawing/2014/main" id="{0D98F5AF-9038-B861-25AA-D1FCF9AC07DA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20" name="Object 2">
              <a:extLst>
                <a:ext uri="{FF2B5EF4-FFF2-40B4-BE49-F238E27FC236}">
                  <a16:creationId xmlns:a16="http://schemas.microsoft.com/office/drawing/2014/main" id="{CDD0B929-602B-141D-DED9-E657FF20A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637A4C4B-CEAF-145A-5F15-E556DBDFD1B0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BFB1CC4-049E-EC85-4E74-7F8383BE83D9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02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2B79893-8BF5-95A7-C41B-2E33A9B19872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시스템 요구분석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234C1361-4341-5969-7E07-771310894245}"/>
              </a:ext>
            </a:extLst>
          </p:cNvPr>
          <p:cNvSpPr txBox="1"/>
          <p:nvPr/>
        </p:nvSpPr>
        <p:spPr>
          <a:xfrm>
            <a:off x="765600" y="703176"/>
            <a:ext cx="235994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시스템 아키텍처</a:t>
            </a:r>
          </a:p>
        </p:txBody>
      </p:sp>
      <p:pic>
        <p:nvPicPr>
          <p:cNvPr id="4" name="그림 3" descr="도표, 스크린샷, 라인, 폰트이(가) 표시된 사진&#10;&#10;자동 생성된 설명">
            <a:extLst>
              <a:ext uri="{FF2B5EF4-FFF2-40B4-BE49-F238E27FC236}">
                <a16:creationId xmlns:a16="http://schemas.microsoft.com/office/drawing/2014/main" id="{2CCB85EA-DB93-64C3-0B70-47FE0A7E3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6211" y="1205942"/>
            <a:ext cx="8719577" cy="482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214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6D47881-B4A7-D767-FE4D-B76510F386F0}"/>
              </a:ext>
            </a:extLst>
          </p:cNvPr>
          <p:cNvSpPr txBox="1"/>
          <p:nvPr/>
        </p:nvSpPr>
        <p:spPr>
          <a:xfrm>
            <a:off x="7749768" y="385286"/>
            <a:ext cx="4246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[2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팀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]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실시간 이동체 궤적과 공간에 대한 모니터링 시스템 개발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연구 </a:t>
            </a:r>
            <a:r>
              <a:rPr lang="en-US" altLang="ko-KR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(SKT)</a:t>
            </a:r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endParaRPr lang="en-US" altLang="ko-KR" sz="1000" b="1" dirty="0">
              <a:solidFill>
                <a:srgbClr val="3030A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r>
              <a:rPr lang="ko-KR" altLang="en-US" sz="1000" b="1" dirty="0">
                <a:solidFill>
                  <a:srgbClr val="3030A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</a:p>
        </p:txBody>
      </p:sp>
      <p:grpSp>
        <p:nvGrpSpPr>
          <p:cNvPr id="19" name="그룹 1001">
            <a:extLst>
              <a:ext uri="{FF2B5EF4-FFF2-40B4-BE49-F238E27FC236}">
                <a16:creationId xmlns:a16="http://schemas.microsoft.com/office/drawing/2014/main" id="{0D98F5AF-9038-B861-25AA-D1FCF9AC07DA}"/>
              </a:ext>
            </a:extLst>
          </p:cNvPr>
          <p:cNvGrpSpPr/>
          <p:nvPr/>
        </p:nvGrpSpPr>
        <p:grpSpPr>
          <a:xfrm>
            <a:off x="578564" y="6216953"/>
            <a:ext cx="10856393" cy="683991"/>
            <a:chOff x="867846" y="9325428"/>
            <a:chExt cx="16284590" cy="1025987"/>
          </a:xfrm>
        </p:grpSpPr>
        <p:pic>
          <p:nvPicPr>
            <p:cNvPr id="20" name="Object 2">
              <a:extLst>
                <a:ext uri="{FF2B5EF4-FFF2-40B4-BE49-F238E27FC236}">
                  <a16:creationId xmlns:a16="http://schemas.microsoft.com/office/drawing/2014/main" id="{CDD0B929-602B-141D-DED9-E657FF20A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67846" y="9325428"/>
              <a:ext cx="16284590" cy="1025987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637A4C4B-CEAF-145A-5F15-E556DBDFD1B0}"/>
              </a:ext>
            </a:extLst>
          </p:cNvPr>
          <p:cNvGrpSpPr/>
          <p:nvPr/>
        </p:nvGrpSpPr>
        <p:grpSpPr>
          <a:xfrm>
            <a:off x="283583" y="256266"/>
            <a:ext cx="2071883" cy="420564"/>
            <a:chOff x="2900790" y="495227"/>
            <a:chExt cx="3107824" cy="630846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BFB1CC4-049E-EC85-4E74-7F8383BE83D9}"/>
                </a:ext>
              </a:extLst>
            </p:cNvPr>
            <p:cNvSpPr txBox="1"/>
            <p:nvPr/>
          </p:nvSpPr>
          <p:spPr>
            <a:xfrm>
              <a:off x="2900790" y="495227"/>
              <a:ext cx="914399" cy="630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1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02</a:t>
              </a:r>
              <a:endParaRPr lang="ko-KR" altLang="en-US" sz="2133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2B79893-8BF5-95A7-C41B-2E33A9B19872}"/>
                </a:ext>
              </a:extLst>
            </p:cNvPr>
            <p:cNvSpPr txBox="1"/>
            <p:nvPr/>
          </p:nvSpPr>
          <p:spPr>
            <a:xfrm>
              <a:off x="3627283" y="600987"/>
              <a:ext cx="2381331" cy="446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33" dirty="0">
                  <a:solidFill>
                    <a:srgbClr val="3B7DDD"/>
                  </a:solidFill>
                  <a:latin typeface="배달의민족 한나체 Pro OTF" panose="020B0600000101010101" pitchFamily="34" charset="-127"/>
                  <a:ea typeface="배달의민족 한나체 Pro OTF" panose="020B0600000101010101" pitchFamily="34" charset="-127"/>
                </a:rPr>
                <a:t>시스템 요구분석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234C1361-4341-5969-7E07-771310894245}"/>
              </a:ext>
            </a:extLst>
          </p:cNvPr>
          <p:cNvSpPr txBox="1"/>
          <p:nvPr/>
        </p:nvSpPr>
        <p:spPr>
          <a:xfrm>
            <a:off x="765600" y="703176"/>
            <a:ext cx="2943434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67" b="1" dirty="0">
                <a:solidFill>
                  <a:schemeClr val="accent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소프트웨어 아키텍처</a:t>
            </a:r>
          </a:p>
        </p:txBody>
      </p:sp>
      <p:pic>
        <p:nvPicPr>
          <p:cNvPr id="4" name="그림 3" descr="스크린샷, 도표, 라인, 텍스트이(가) 표시된 사진&#10;&#10;자동 생성된 설명">
            <a:extLst>
              <a:ext uri="{FF2B5EF4-FFF2-40B4-BE49-F238E27FC236}">
                <a16:creationId xmlns:a16="http://schemas.microsoft.com/office/drawing/2014/main" id="{552902A5-3397-4E4F-7E1A-D8F0F1676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001" y="1451938"/>
            <a:ext cx="8177997" cy="460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397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32624" y="5195712"/>
            <a:ext cx="10859377" cy="1662289"/>
            <a:chOff x="1990476" y="7972346"/>
            <a:chExt cx="16289065" cy="249343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90476" y="7972346"/>
              <a:ext cx="16289065" cy="249343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5281552-3DB2-AEEF-2FB7-0FA018A6C6C2}"/>
              </a:ext>
            </a:extLst>
          </p:cNvPr>
          <p:cNvSpPr txBox="1"/>
          <p:nvPr/>
        </p:nvSpPr>
        <p:spPr>
          <a:xfrm>
            <a:off x="1332623" y="1854200"/>
            <a:ext cx="38443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03.</a:t>
            </a:r>
            <a:r>
              <a:rPr lang="ko-KR" altLang="en-US" sz="4400" b="1" dirty="0">
                <a:solidFill>
                  <a:srgbClr val="3B7DDD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시스템 설계</a:t>
            </a:r>
            <a:endParaRPr lang="en-US" altLang="ko-KR" sz="4400" b="1" dirty="0">
              <a:solidFill>
                <a:srgbClr val="3B7DDD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E63D8-3A8D-ECFF-960D-8283D56279BB}"/>
              </a:ext>
            </a:extLst>
          </p:cNvPr>
          <p:cNvSpPr txBox="1"/>
          <p:nvPr/>
        </p:nvSpPr>
        <p:spPr>
          <a:xfrm>
            <a:off x="1332623" y="2623641"/>
            <a:ext cx="2693366" cy="581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클래스</a:t>
            </a:r>
            <a:r>
              <a:rPr lang="en-US" altLang="ko-KR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 </a:t>
            </a:r>
            <a:r>
              <a:rPr lang="ko-KR" altLang="en-US" sz="2400" dirty="0">
                <a:solidFill>
                  <a:srgbClr val="4F60AB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다이어그램</a:t>
            </a:r>
            <a:endParaRPr lang="en-US" altLang="ko-KR" sz="2400" dirty="0">
              <a:solidFill>
                <a:srgbClr val="4F60AB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7750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3102</TotalTime>
  <Words>2035</Words>
  <Application>Microsoft Macintosh PowerPoint</Application>
  <PresentationFormat>와이드스크린</PresentationFormat>
  <Paragraphs>292</Paragraphs>
  <Slides>28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7" baseType="lpstr">
      <vt:lpstr>Calibri Light</vt:lpstr>
      <vt:lpstr>BM HANNA Pro OTF</vt:lpstr>
      <vt:lpstr>배달의민족 주아</vt:lpstr>
      <vt:lpstr>Calibri</vt:lpstr>
      <vt:lpstr>Arial Unicode MS</vt:lpstr>
      <vt:lpstr>Arial</vt:lpstr>
      <vt:lpstr>배달의민족 한나체 Pro OTF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zh025700@gmail.com</dc:creator>
  <cp:lastModifiedBy>김태현</cp:lastModifiedBy>
  <cp:revision>321</cp:revision>
  <dcterms:created xsi:type="dcterms:W3CDTF">2023-03-16T08:12:41Z</dcterms:created>
  <dcterms:modified xsi:type="dcterms:W3CDTF">2023-05-22T09:33:33Z</dcterms:modified>
</cp:coreProperties>
</file>

<file path=docProps/thumbnail.jpeg>
</file>